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7" r:id="rId2"/>
    <p:sldId id="261" r:id="rId3"/>
    <p:sldId id="295" r:id="rId4"/>
    <p:sldId id="294" r:id="rId5"/>
    <p:sldId id="296" r:id="rId6"/>
    <p:sldId id="264" r:id="rId7"/>
    <p:sldId id="271" r:id="rId8"/>
    <p:sldId id="290" r:id="rId9"/>
    <p:sldId id="276" r:id="rId10"/>
    <p:sldId id="289" r:id="rId11"/>
    <p:sldId id="291" r:id="rId12"/>
    <p:sldId id="292" r:id="rId13"/>
    <p:sldId id="293" r:id="rId14"/>
    <p:sldId id="278" r:id="rId15"/>
    <p:sldId id="274" r:id="rId16"/>
  </p:sldIdLst>
  <p:sldSz cx="9144000" cy="6858000" type="screen4x3"/>
  <p:notesSz cx="6797675" cy="9928225"/>
  <p:embeddedFontLst>
    <p:embeddedFont>
      <p:font typeface="Arial Unicode MS" panose="020B0600000101010101" charset="-127"/>
      <p:regular r:id="rId18"/>
    </p:embeddedFont>
    <p:embeddedFont>
      <p:font typeface="나눔고딕 ExtraBold" panose="020B0600000101010101" charset="-127"/>
      <p:bold r:id="rId19"/>
    </p:embeddedFont>
    <p:embeddedFont>
      <p:font typeface="맑은 고딕" panose="020B0503020000020004" pitchFamily="50" charset="-127"/>
      <p:regular r:id="rId20"/>
      <p:bold r:id="rId21"/>
    </p:embeddedFont>
    <p:embeddedFont>
      <p:font typeface="Arial Black" panose="020B0A04020102020204" pitchFamily="34" charset="0"/>
      <p:bold r:id="rId22"/>
    </p:embeddedFont>
    <p:embeddedFont>
      <p:font typeface="HY견고딕" panose="02030600000101010101" pitchFamily="18" charset="-127"/>
      <p:regular r:id="rId23"/>
    </p:embeddedFont>
    <p:embeddedFont>
      <p:font typeface="HY그래픽M" panose="02030600000101010101" pitchFamily="18" charset="-127"/>
      <p:regular r:id="rId24"/>
    </p:embeddedFont>
    <p:embeddedFont>
      <p:font typeface="HY헤드라인M" panose="02030600000101010101" pitchFamily="18" charset="-127"/>
      <p:regular r:id="rId25"/>
    </p:embeddedFont>
    <p:embeddedFont>
      <p:font typeface="나눔고딕" pitchFamily="2" charset="-127"/>
      <p:regular r:id="rId26"/>
      <p:bold r:id="rId27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2">
          <p15:clr>
            <a:srgbClr val="A4A3A4"/>
          </p15:clr>
        </p15:guide>
        <p15:guide id="3" pos="573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2B8"/>
    <a:srgbClr val="D8D8D8"/>
    <a:srgbClr val="FFFFFF"/>
    <a:srgbClr val="A0AA88"/>
    <a:srgbClr val="82A4AE"/>
    <a:srgbClr val="AAAAAA"/>
    <a:srgbClr val="F6F6F6"/>
    <a:srgbClr val="F4F4F4"/>
    <a:srgbClr val="5E5E5E"/>
    <a:srgbClr val="0157A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5758FB7-9AC5-4552-8A53-C91805E547FA}" styleName="테마 스타일 1 - 강조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07" autoAdjust="0"/>
    <p:restoredTop sz="94660"/>
  </p:normalViewPr>
  <p:slideViewPr>
    <p:cSldViewPr>
      <p:cViewPr varScale="1">
        <p:scale>
          <a:sx n="104" d="100"/>
          <a:sy n="104" d="100"/>
        </p:scale>
        <p:origin x="2040" y="114"/>
      </p:cViewPr>
      <p:guideLst>
        <p:guide orient="horz"/>
        <p:guide pos="22"/>
        <p:guide pos="573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5561" tIns="47781" rIns="95561" bIns="47781" rtlCol="0"/>
          <a:lstStyle>
            <a:lvl1pPr algn="r">
              <a:defRPr sz="1300"/>
            </a:lvl1pPr>
          </a:lstStyle>
          <a:p>
            <a:fld id="{B71416D1-FCA5-433B-B00A-8EACA6124C49}" type="datetimeFigureOut">
              <a:rPr lang="ko-KR" altLang="en-US" smtClean="0"/>
              <a:t>2026-08-11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5561" tIns="47781" rIns="95561" bIns="47781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959"/>
            <a:ext cx="5438140" cy="3909238"/>
          </a:xfrm>
          <a:prstGeom prst="rect">
            <a:avLst/>
          </a:prstGeom>
        </p:spPr>
        <p:txBody>
          <a:bodyPr vert="horz" lIns="95561" tIns="47781" rIns="95561" bIns="47781" rtlCol="0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l">
              <a:defRPr sz="13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5561" tIns="47781" rIns="95561" bIns="47781" rtlCol="0" anchor="b"/>
          <a:lstStyle>
            <a:lvl1pPr algn="r">
              <a:defRPr sz="1300"/>
            </a:lvl1pPr>
          </a:lstStyle>
          <a:p>
            <a:fld id="{4909007F-8A03-436A-B6FE-E913B77C3B0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7201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9007F-8A03-436A-B6FE-E913B77C3B02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388090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9007F-8A03-436A-B6FE-E913B77C3B02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6700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 dirty="0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09007F-8A03-436A-B6FE-E913B77C3B02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8073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bg>
      <p:bgPr>
        <a:solidFill>
          <a:schemeClr val="tx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 userDrawn="1"/>
        </p:nvSpPr>
        <p:spPr>
          <a:xfrm>
            <a:off x="6804248" y="5661248"/>
            <a:ext cx="2339752" cy="1196752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  <p:sp>
        <p:nvSpPr>
          <p:cNvPr id="4" name="직사각형 3"/>
          <p:cNvSpPr/>
          <p:nvPr userDrawn="1"/>
        </p:nvSpPr>
        <p:spPr>
          <a:xfrm>
            <a:off x="0" y="4508500"/>
            <a:ext cx="9144000" cy="2349500"/>
          </a:xfrm>
          <a:prstGeom prst="rect">
            <a:avLst/>
          </a:prstGeom>
          <a:solidFill>
            <a:srgbClr val="E4EAE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1" hangingPunct="1">
              <a:defRPr/>
            </a:pPr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00</a:t>
            </a:r>
            <a:fld id="{CF612540-9602-46A0-9E57-34F7D20680C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sp>
        <p:nvSpPr>
          <p:cNvPr id="3" name="직사각형 2"/>
          <p:cNvSpPr/>
          <p:nvPr userDrawn="1"/>
        </p:nvSpPr>
        <p:spPr>
          <a:xfrm>
            <a:off x="427608" y="0"/>
            <a:ext cx="1264072" cy="186013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슬라이드 번호 개체 틀 6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00</a:t>
            </a:r>
            <a:fld id="{CF612540-9602-46A0-9E57-34F7D20680C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ko-KR" altLang="en-US"/>
              <a:t>마스터 텍스트 스타일을 편집합니다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BEDD84E-25D4-4983-8AA1-2863C96F08D9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16216" y="3161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400">
                <a:solidFill>
                  <a:schemeClr val="bg1">
                    <a:lumMod val="75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defRPr>
            </a:lvl1pPr>
          </a:lstStyle>
          <a:p>
            <a:r>
              <a:rPr lang="en-US" altLang="ko-KR"/>
              <a:t>00</a:t>
            </a:r>
            <a:fld id="{CF612540-9602-46A0-9E57-34F7D20680C0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7887816" y="6140323"/>
            <a:ext cx="1198173" cy="570363"/>
          </a:xfrm>
          <a:prstGeom prst="rect">
            <a:avLst/>
          </a:prstGeom>
        </p:spPr>
      </p:pic>
      <p:sp>
        <p:nvSpPr>
          <p:cNvPr id="4" name="직사각형 3"/>
          <p:cNvSpPr/>
          <p:nvPr userDrawn="1"/>
        </p:nvSpPr>
        <p:spPr>
          <a:xfrm>
            <a:off x="7308304" y="5949280"/>
            <a:ext cx="1777685" cy="86409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0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2.pn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microsoft.com/office/2007/relationships/hdphoto" Target="../media/hdphoto1.wdp"/><Relationship Id="rId4" Type="http://schemas.openxmlformats.org/officeDocument/2006/relationships/image" Target="../media/image21.png"/><Relationship Id="rId9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image" Target="../media/image30.jpg"/><Relationship Id="rId7" Type="http://schemas.openxmlformats.org/officeDocument/2006/relationships/image" Target="../media/image33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10" Type="http://schemas.openxmlformats.org/officeDocument/2006/relationships/image" Target="../media/image36.jpeg"/><Relationship Id="rId4" Type="http://schemas.openxmlformats.org/officeDocument/2006/relationships/image" Target="../media/image12.png"/><Relationship Id="rId9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7" Type="http://schemas.openxmlformats.org/officeDocument/2006/relationships/image" Target="../media/image40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12.png"/><Relationship Id="rId4" Type="http://schemas.openxmlformats.org/officeDocument/2006/relationships/image" Target="../media/image30.jp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jpeg"/><Relationship Id="rId13" Type="http://schemas.openxmlformats.org/officeDocument/2006/relationships/image" Target="../media/image50.jpeg"/><Relationship Id="rId3" Type="http://schemas.openxmlformats.org/officeDocument/2006/relationships/image" Target="../media/image42.jpeg"/><Relationship Id="rId7" Type="http://schemas.openxmlformats.org/officeDocument/2006/relationships/image" Target="../media/image44.jpeg"/><Relationship Id="rId12" Type="http://schemas.openxmlformats.org/officeDocument/2006/relationships/image" Target="../media/image49.jpeg"/><Relationship Id="rId17" Type="http://schemas.openxmlformats.org/officeDocument/2006/relationships/image" Target="../media/image54.jpeg"/><Relationship Id="rId2" Type="http://schemas.openxmlformats.org/officeDocument/2006/relationships/image" Target="../media/image41.jpeg"/><Relationship Id="rId16" Type="http://schemas.openxmlformats.org/officeDocument/2006/relationships/image" Target="../media/image5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11" Type="http://schemas.openxmlformats.org/officeDocument/2006/relationships/image" Target="../media/image48.jpeg"/><Relationship Id="rId5" Type="http://schemas.openxmlformats.org/officeDocument/2006/relationships/image" Target="../media/image12.png"/><Relationship Id="rId15" Type="http://schemas.openxmlformats.org/officeDocument/2006/relationships/image" Target="../media/image52.jpeg"/><Relationship Id="rId10" Type="http://schemas.openxmlformats.org/officeDocument/2006/relationships/image" Target="../media/image47.jpeg"/><Relationship Id="rId4" Type="http://schemas.openxmlformats.org/officeDocument/2006/relationships/image" Target="../media/image30.jpg"/><Relationship Id="rId9" Type="http://schemas.openxmlformats.org/officeDocument/2006/relationships/image" Target="../media/image46.jpeg"/><Relationship Id="rId14" Type="http://schemas.openxmlformats.org/officeDocument/2006/relationships/image" Target="../media/image51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jpeg"/><Relationship Id="rId3" Type="http://schemas.openxmlformats.org/officeDocument/2006/relationships/image" Target="../media/image55.jpeg"/><Relationship Id="rId7" Type="http://schemas.openxmlformats.org/officeDocument/2006/relationships/image" Target="../media/image59.jpeg"/><Relationship Id="rId12" Type="http://schemas.openxmlformats.org/officeDocument/2006/relationships/image" Target="../media/image64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8.jpeg"/><Relationship Id="rId11" Type="http://schemas.openxmlformats.org/officeDocument/2006/relationships/image" Target="../media/image63.JPG"/><Relationship Id="rId5" Type="http://schemas.openxmlformats.org/officeDocument/2006/relationships/image" Target="../media/image57.jpeg"/><Relationship Id="rId10" Type="http://schemas.openxmlformats.org/officeDocument/2006/relationships/image" Target="../media/image62.jpeg"/><Relationship Id="rId4" Type="http://schemas.openxmlformats.org/officeDocument/2006/relationships/image" Target="../media/image56.jpeg"/><Relationship Id="rId9" Type="http://schemas.openxmlformats.org/officeDocument/2006/relationships/image" Target="../media/image61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/>
          <p:cNvGrpSpPr/>
          <p:nvPr/>
        </p:nvGrpSpPr>
        <p:grpSpPr>
          <a:xfrm>
            <a:off x="0" y="0"/>
            <a:ext cx="9906000" cy="6864350"/>
            <a:chOff x="0" y="0"/>
            <a:chExt cx="9906000" cy="6864350"/>
          </a:xfrm>
        </p:grpSpPr>
        <p:pic>
          <p:nvPicPr>
            <p:cNvPr id="1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906000" cy="6864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직사각형 14"/>
            <p:cNvSpPr/>
            <p:nvPr/>
          </p:nvSpPr>
          <p:spPr>
            <a:xfrm>
              <a:off x="0" y="4579938"/>
              <a:ext cx="9906000" cy="2017712"/>
            </a:xfrm>
            <a:prstGeom prst="rect">
              <a:avLst/>
            </a:prstGeom>
            <a:solidFill>
              <a:srgbClr val="0D5CA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latinLnBrk="1" hangingPunct="1">
                <a:defRPr/>
              </a:pPr>
              <a:endParaRPr lang="ko-KR" altLang="en-US"/>
            </a:p>
          </p:txBody>
        </p:sp>
      </p:grpSp>
      <p:sp>
        <p:nvSpPr>
          <p:cNvPr id="10" name="부제목 2">
            <a:extLst>
              <a:ext uri="{FF2B5EF4-FFF2-40B4-BE49-F238E27FC236}">
                <a16:creationId xmlns:a16="http://schemas.microsoft.com/office/drawing/2014/main" id="{EC468EC3-C6BE-43A3-B459-1AE6FECA5269}"/>
              </a:ext>
            </a:extLst>
          </p:cNvPr>
          <p:cNvSpPr txBox="1">
            <a:spLocks/>
          </p:cNvSpPr>
          <p:nvPr/>
        </p:nvSpPr>
        <p:spPr>
          <a:xfrm>
            <a:off x="628034" y="6063921"/>
            <a:ext cx="4286250" cy="20002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latinLnBrk="1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n-US" altLang="ko-KR" sz="700" dirty="0">
                <a:solidFill>
                  <a:schemeClr val="tx2">
                    <a:lumMod val="40000"/>
                    <a:lumOff val="60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© 2025 </a:t>
            </a:r>
            <a:r>
              <a:rPr kumimoji="0" lang="en-US" altLang="ko-KR" sz="700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Dongwoncnsedu</a:t>
            </a:r>
            <a:r>
              <a:rPr kumimoji="0" lang="en-US" altLang="ko-KR" sz="700" dirty="0">
                <a:solidFill>
                  <a:schemeClr val="tx2">
                    <a:lumMod val="40000"/>
                    <a:lumOff val="60000"/>
                  </a:schemeClr>
                </a:solidFill>
                <a:latin typeface="Arial" pitchFamily="34" charset="0"/>
                <a:ea typeface="+mn-ea"/>
                <a:cs typeface="Arial" pitchFamily="34" charset="0"/>
              </a:rPr>
              <a:t>. ALL RIGHTS RESERVED.</a:t>
            </a:r>
            <a:r>
              <a:rPr kumimoji="0" lang="en-US" altLang="ko-KR" sz="700" dirty="0">
                <a:solidFill>
                  <a:schemeClr val="tx2">
                    <a:lumMod val="40000"/>
                    <a:lumOff val="60000"/>
                  </a:schemeClr>
                </a:solidFill>
                <a:latin typeface="Arial" pitchFamily="34" charset="0"/>
                <a:ea typeface="맑은 고딕"/>
                <a:cs typeface="Arial" pitchFamily="34" charset="0"/>
              </a:rPr>
              <a:t> </a:t>
            </a:r>
            <a:endParaRPr kumimoji="0" lang="ko-KR" altLang="en-US" sz="700" dirty="0">
              <a:solidFill>
                <a:schemeClr val="tx2">
                  <a:lumMod val="40000"/>
                  <a:lumOff val="60000"/>
                </a:schemeClr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11" name="부제목 2">
            <a:extLst>
              <a:ext uri="{FF2B5EF4-FFF2-40B4-BE49-F238E27FC236}">
                <a16:creationId xmlns:a16="http://schemas.microsoft.com/office/drawing/2014/main" id="{F6859949-F603-4DE5-888B-F575C836FAA0}"/>
              </a:ext>
            </a:extLst>
          </p:cNvPr>
          <p:cNvSpPr txBox="1">
            <a:spLocks/>
          </p:cNvSpPr>
          <p:nvPr/>
        </p:nvSpPr>
        <p:spPr>
          <a:xfrm>
            <a:off x="626888" y="5564455"/>
            <a:ext cx="4286250" cy="510909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latinLnBrk="1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n-US" altLang="ko-KR" sz="800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</a:rPr>
              <a:t>555, </a:t>
            </a:r>
            <a:r>
              <a:rPr kumimoji="0" lang="en-US" altLang="ko-KR" sz="800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</a:rPr>
              <a:t>Dunchon-daero</a:t>
            </a:r>
            <a:r>
              <a:rPr kumimoji="0" lang="en-US" altLang="ko-KR" sz="800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</a:rPr>
              <a:t>, </a:t>
            </a:r>
            <a:r>
              <a:rPr kumimoji="0" lang="en-US" altLang="ko-KR" sz="800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</a:rPr>
              <a:t>Junwon-gu</a:t>
            </a:r>
            <a:r>
              <a:rPr kumimoji="0" lang="en-US" altLang="ko-KR" sz="800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</a:rPr>
              <a:t>, </a:t>
            </a:r>
            <a:r>
              <a:rPr kumimoji="0" lang="en-US" altLang="ko-KR" sz="800" dirty="0" err="1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</a:rPr>
              <a:t>Seongnam-si</a:t>
            </a:r>
            <a:r>
              <a:rPr lang="en-US" altLang="ko-KR" sz="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, </a:t>
            </a:r>
            <a:r>
              <a:rPr lang="en-US" altLang="ko-KR" sz="800" dirty="0" err="1">
                <a:solidFill>
                  <a:schemeClr val="tx2">
                    <a:lumMod val="40000"/>
                    <a:lumOff val="60000"/>
                  </a:schemeClr>
                </a:solidFill>
              </a:rPr>
              <a:t>Gyeonggi</a:t>
            </a:r>
            <a:r>
              <a:rPr lang="en-US" altLang="ko-KR" sz="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-do, Korea</a:t>
            </a:r>
            <a:endParaRPr kumimoji="0" lang="en-US" altLang="ko-KR" sz="800" dirty="0">
              <a:solidFill>
                <a:schemeClr val="tx2">
                  <a:lumMod val="40000"/>
                  <a:lumOff val="60000"/>
                </a:schemeClr>
              </a:solidFill>
              <a:latin typeface="+mn-lt"/>
              <a:ea typeface="+mn-ea"/>
            </a:endParaRPr>
          </a:p>
          <a:p>
            <a:pPr eaLnBrk="1" fontAlgn="auto" latinLnBrk="1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altLang="ko-KR" sz="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DONGWON CNS EDU INC.</a:t>
            </a:r>
            <a:endParaRPr kumimoji="0" lang="en-US" altLang="ko-KR" sz="800" dirty="0">
              <a:solidFill>
                <a:schemeClr val="tx2">
                  <a:lumMod val="40000"/>
                  <a:lumOff val="60000"/>
                </a:schemeClr>
              </a:solidFill>
              <a:latin typeface="+mn-lt"/>
              <a:ea typeface="+mn-ea"/>
            </a:endParaRPr>
          </a:p>
          <a:p>
            <a:pPr eaLnBrk="1" fontAlgn="auto" latinLnBrk="1" hangingPunct="1">
              <a:spcBef>
                <a:spcPct val="20000"/>
              </a:spcBef>
              <a:spcAft>
                <a:spcPts val="0"/>
              </a:spcAft>
              <a:defRPr/>
            </a:pPr>
            <a:r>
              <a:rPr kumimoji="0" lang="en-US" altLang="ko-KR" sz="800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  <a:ea typeface="+mn-ea"/>
              </a:rPr>
              <a:t>TEL. 82-31-733-5274 / FAX. 82-31-732-8503 / www.</a:t>
            </a:r>
            <a:r>
              <a:rPr lang="en-US" altLang="ko-KR" sz="8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dwcnsedu.co.kr</a:t>
            </a:r>
            <a:endParaRPr kumimoji="0" lang="ko-KR" altLang="en-US" sz="800" dirty="0">
              <a:solidFill>
                <a:schemeClr val="tx2">
                  <a:lumMod val="40000"/>
                  <a:lumOff val="60000"/>
                </a:schemeClr>
              </a:solidFill>
              <a:latin typeface="+mn-lt"/>
              <a:ea typeface="+mn-ea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C6C43172-13F8-419A-8028-1334E5C954C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50" y="5161509"/>
            <a:ext cx="878108" cy="33228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35EA69C-F4A8-4A01-B277-20F803A2401F}"/>
              </a:ext>
            </a:extLst>
          </p:cNvPr>
          <p:cNvSpPr txBox="1"/>
          <p:nvPr/>
        </p:nvSpPr>
        <p:spPr>
          <a:xfrm>
            <a:off x="3960010" y="3308791"/>
            <a:ext cx="522050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Introduction of</a:t>
            </a:r>
          </a:p>
          <a:p>
            <a:pPr algn="ctr"/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DONGWON</a:t>
            </a:r>
            <a:r>
              <a:rPr lang="ko-KR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CNS</a:t>
            </a:r>
            <a:r>
              <a:rPr lang="ko-KR" altLang="en-US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altLang="ko-KR" sz="36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EDU</a:t>
            </a:r>
            <a:endParaRPr lang="ko-KR" altLang="en-US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66348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2" y="1556792"/>
            <a:ext cx="3024188" cy="454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03214" y="2869244"/>
            <a:ext cx="33691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29D9C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02/    </a:t>
            </a:r>
            <a:r>
              <a:rPr lang="en-US" altLang="ko-KR" b="1" dirty="0">
                <a:solidFill>
                  <a:schemeClr val="bg1">
                    <a:lumMod val="6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Products</a:t>
            </a:r>
            <a:endParaRPr lang="ko-KR" altLang="en-US" dirty="0">
              <a:solidFill>
                <a:schemeClr val="bg1">
                  <a:lumMod val="6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  <p:sp>
        <p:nvSpPr>
          <p:cNvPr id="8" name="직사각형 7"/>
          <p:cNvSpPr/>
          <p:nvPr/>
        </p:nvSpPr>
        <p:spPr>
          <a:xfrm>
            <a:off x="2112268" y="2204864"/>
            <a:ext cx="1562100" cy="229870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9" name="TextBox 8"/>
          <p:cNvSpPr txBox="1"/>
          <p:nvPr/>
        </p:nvSpPr>
        <p:spPr>
          <a:xfrm>
            <a:off x="1451868" y="2361413"/>
            <a:ext cx="2832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2400" dirty="0">
                <a:solidFill>
                  <a:schemeClr val="bg1"/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Contents</a:t>
            </a:r>
            <a:endParaRPr lang="ko-KR" altLang="en-US" sz="2400" dirty="0">
              <a:solidFill>
                <a:schemeClr val="bg1"/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803214" y="2499912"/>
            <a:ext cx="380123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29D9C2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01/    </a:t>
            </a:r>
            <a:r>
              <a:rPr lang="en-US" altLang="ko-KR" b="1" dirty="0">
                <a:solidFill>
                  <a:schemeClr val="bg1">
                    <a:lumMod val="65000"/>
                  </a:schemeClr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Company Introduction</a:t>
            </a:r>
            <a:endParaRPr lang="ko-KR" altLang="en-US" b="1" dirty="0">
              <a:solidFill>
                <a:schemeClr val="bg1">
                  <a:lumMod val="65000"/>
                </a:schemeClr>
              </a:solidFill>
              <a:latin typeface="나눔고딕" panose="020D0604000000000000" pitchFamily="50" charset="-127"/>
              <a:ea typeface="나눔고딕" panose="020D0604000000000000" pitchFamily="50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455486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모서리가 둥근 직사각형 62"/>
          <p:cNvSpPr/>
          <p:nvPr/>
        </p:nvSpPr>
        <p:spPr bwMode="auto">
          <a:xfrm>
            <a:off x="322263" y="903288"/>
            <a:ext cx="8512175" cy="511175"/>
          </a:xfrm>
          <a:prstGeom prst="roundRect">
            <a:avLst/>
          </a:prstGeom>
          <a:solidFill>
            <a:srgbClr val="174578">
              <a:lumMod val="75000"/>
            </a:srgbClr>
          </a:solidFill>
          <a:ln w="9525" cap="flat" cmpd="sng" algn="ctr">
            <a:solidFill>
              <a:srgbClr val="DDDDDD">
                <a:lumMod val="50000"/>
              </a:srgbClr>
            </a:solidFill>
            <a:prstDash val="solid"/>
            <a:round/>
            <a:headEnd type="none" w="med" len="med"/>
            <a:tailEnd type="none" w="med" len="me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82475" tIns="41238" rIns="82475" bIns="41238" anchor="ctr"/>
          <a:lstStyle/>
          <a:p>
            <a:pPr fontAlgn="ctr" latinLnBrk="0">
              <a:buClr>
                <a:srgbClr val="FFFFFF"/>
              </a:buClr>
              <a:buSzPct val="75000"/>
              <a:defRPr/>
            </a:pPr>
            <a:r>
              <a:rPr kumimoji="0" lang="ko-KR" altLang="en-US" sz="1400" b="1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  </a:t>
            </a:r>
            <a:r>
              <a:rPr kumimoji="0" lang="en-US" altLang="ko-KR" sz="1400" b="1" dirty="0">
                <a:solidFill>
                  <a:srgbClr val="FFFFFF"/>
                </a:solidFill>
                <a:latin typeface="HY견고딕" pitchFamily="18" charset="-127"/>
                <a:ea typeface="HY견고딕" pitchFamily="18" charset="-127"/>
              </a:rPr>
              <a:t>Brief Information</a:t>
            </a:r>
            <a:endParaRPr kumimoji="0" lang="ko-KR" altLang="en-US" sz="1400" b="1" dirty="0">
              <a:solidFill>
                <a:srgbClr val="FFFFFF"/>
              </a:solidFill>
              <a:latin typeface="HY견고딕" pitchFamily="18" charset="-127"/>
              <a:ea typeface="HY견고딕" pitchFamily="18" charset="-127"/>
            </a:endParaRPr>
          </a:p>
        </p:txBody>
      </p:sp>
      <p:graphicFrame>
        <p:nvGraphicFramePr>
          <p:cNvPr id="64" name="Group 8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7523483"/>
              </p:ext>
            </p:extLst>
          </p:nvPr>
        </p:nvGraphicFramePr>
        <p:xfrm>
          <a:off x="385763" y="1549400"/>
          <a:ext cx="8369300" cy="4525964"/>
        </p:xfrm>
        <a:graphic>
          <a:graphicData uri="http://schemas.openxmlformats.org/drawingml/2006/table">
            <a:tbl>
              <a:tblPr/>
              <a:tblGrid>
                <a:gridCol w="2253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4597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9076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7928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431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Company Name</a:t>
                      </a: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HY견고딕" pitchFamily="18" charset="-127"/>
                        <a:cs typeface="Arial" pitchFamily="34" charset="0"/>
                      </a:endParaRPr>
                    </a:p>
                  </a:txBody>
                  <a:tcPr marL="82377" marR="82377" marT="41308" marB="41308" anchor="ctr" horzOverflow="overflow">
                    <a:lnL>
                      <a:noFill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A98B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Dongwon</a:t>
                      </a: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 CNS Edu. Corp.</a:t>
                      </a:r>
                    </a:p>
                  </a:txBody>
                  <a:tcPr marL="82377" marR="82377" marT="41308" marB="41308" anchor="ctr" horzOverflow="overflow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President </a:t>
                      </a:r>
                    </a:p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&amp; C.E.O.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HY견고딕" pitchFamily="18" charset="-127"/>
                        <a:cs typeface="Arial" pitchFamily="34" charset="0"/>
                      </a:endParaRPr>
                    </a:p>
                  </a:txBody>
                  <a:tcPr marL="82377" marR="82377" marT="41308" marB="41308" anchor="ctr" horzOverflow="overflow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A98B8"/>
                    </a:solidFill>
                  </a:tcPr>
                </a:tc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Choi, </a:t>
                      </a:r>
                      <a:r>
                        <a:rPr kumimoji="0" lang="en-US" altLang="ko-K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MoonSUK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HY견고딕" pitchFamily="18" charset="-127"/>
                        <a:cs typeface="Arial" pitchFamily="34" charset="0"/>
                      </a:endParaRPr>
                    </a:p>
                  </a:txBody>
                  <a:tcPr marL="82377" marR="82377" marT="41308" marB="41308" anchor="ctr" horzOverflow="overflow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5766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Business Field</a:t>
                      </a: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HY견고딕" pitchFamily="18" charset="-127"/>
                        <a:cs typeface="Arial" pitchFamily="34" charset="0"/>
                      </a:endParaRPr>
                    </a:p>
                  </a:txBody>
                  <a:tcPr marL="82377" marR="82377" marT="41308" marB="41308" anchor="ctr" horzOverflow="overflow">
                    <a:lnL>
                      <a:noFill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A98B8"/>
                    </a:solidFill>
                  </a:tcPr>
                </a:tc>
                <a:tc gridSpan="3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Educational </a:t>
                      </a:r>
                      <a:r>
                        <a:rPr kumimoji="0" lang="en-US" altLang="ko-K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Equipments</a:t>
                      </a: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, </a:t>
                      </a:r>
                      <a:r>
                        <a:rPr kumimoji="0" lang="en-US" altLang="ko-K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MicroScope,Telescopes</a:t>
                      </a: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, </a:t>
                      </a:r>
                    </a:p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Computers and Peripherals, System Integrity, etc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HY견고딕" pitchFamily="18" charset="-127"/>
                        <a:cs typeface="Arial" pitchFamily="34" charset="0"/>
                      </a:endParaRPr>
                    </a:p>
                  </a:txBody>
                  <a:tcPr marL="82377" marR="82377" marT="41308" marB="41308" anchor="ctr" horzOverflow="overflow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431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Address</a:t>
                      </a: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HY견고딕" pitchFamily="18" charset="-127"/>
                        <a:cs typeface="Arial" pitchFamily="34" charset="0"/>
                      </a:endParaRPr>
                    </a:p>
                  </a:txBody>
                  <a:tcPr marL="82377" marR="82377" marT="41308" marB="41308" anchor="ctr" horzOverflow="overflow">
                    <a:lnL>
                      <a:noFill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A98B8"/>
                    </a:solidFill>
                  </a:tcPr>
                </a:tc>
                <a:tc gridSpan="3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555, </a:t>
                      </a:r>
                      <a:r>
                        <a:rPr kumimoji="0" lang="en-US" altLang="ko-K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Sangdaewon</a:t>
                      </a: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-dong, Jungwon-</a:t>
                      </a:r>
                      <a:r>
                        <a:rPr kumimoji="0" lang="en-US" altLang="ko-K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gu</a:t>
                      </a: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Seongnam-si</a:t>
                      </a: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, Gyeonggi-do, Korea</a:t>
                      </a:r>
                      <a:endParaRPr kumimoji="0" lang="ko-KR" altLang="en-US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HY견고딕" pitchFamily="18" charset="-127"/>
                        <a:cs typeface="Arial" pitchFamily="34" charset="0"/>
                      </a:endParaRPr>
                    </a:p>
                  </a:txBody>
                  <a:tcPr marL="82377" marR="82377" marT="41308" marB="41308" anchor="ctr" horzOverflow="overflow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431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Contact Point</a:t>
                      </a: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HY견고딕" pitchFamily="18" charset="-127"/>
                        <a:cs typeface="Arial" pitchFamily="34" charset="0"/>
                      </a:endParaRPr>
                    </a:p>
                  </a:txBody>
                  <a:tcPr marL="82377" marR="82377" marT="41308" marB="41308" anchor="ctr" horzOverflow="overflow">
                    <a:lnL>
                      <a:noFill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A98B8"/>
                    </a:solidFill>
                  </a:tcPr>
                </a:tc>
                <a:tc gridSpan="3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Tel : +82-31-733-5274 / Fax : +82-31-732-8501</a:t>
                      </a:r>
                    </a:p>
                  </a:txBody>
                  <a:tcPr marL="82377" marR="82377" marT="41308" marB="41308" anchor="ctr" horzOverflow="overflow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431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Foundation Date</a:t>
                      </a: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HY견고딕" pitchFamily="18" charset="-127"/>
                        <a:cs typeface="Arial" pitchFamily="34" charset="0"/>
                      </a:endParaRPr>
                    </a:p>
                  </a:txBody>
                  <a:tcPr marL="82377" marR="82377" marT="41308" marB="41308" anchor="ctr" horzOverflow="overflow">
                    <a:lnL>
                      <a:noFill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A98B8"/>
                    </a:solidFill>
                  </a:tcPr>
                </a:tc>
                <a:tc gridSpan="3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2011</a:t>
                      </a: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 </a:t>
                      </a:r>
                    </a:p>
                  </a:txBody>
                  <a:tcPr marL="82377" marR="82377" marT="41308" marB="41308" anchor="ctr" horzOverflow="overflow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431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Business Period</a:t>
                      </a: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HY견고딕" pitchFamily="18" charset="-127"/>
                        <a:cs typeface="Arial" pitchFamily="34" charset="0"/>
                      </a:endParaRPr>
                    </a:p>
                  </a:txBody>
                  <a:tcPr marL="82377" marR="82377" marT="41308" marB="41308" anchor="ctr" horzOverflow="overflow">
                    <a:lnL>
                      <a:noFill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A98B8"/>
                    </a:solidFill>
                  </a:tcPr>
                </a:tc>
                <a:tc gridSpan="3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Nov. 1977 </a:t>
                      </a:r>
                      <a:r>
                        <a:rPr kumimoji="0" lang="ko-KR" altLang="en-US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 </a:t>
                      </a: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~  Current</a:t>
                      </a:r>
                    </a:p>
                  </a:txBody>
                  <a:tcPr marL="82377" marR="82377" marT="41308" marB="41308" anchor="ctr" horzOverflow="overflow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431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Annual Turnover</a:t>
                      </a: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HY견고딕" pitchFamily="18" charset="-127"/>
                        <a:cs typeface="Arial" pitchFamily="34" charset="0"/>
                      </a:endParaRPr>
                    </a:p>
                  </a:txBody>
                  <a:tcPr marL="82377" marR="82377" marT="41308" marB="41308" anchor="ctr" horzOverflow="overflow">
                    <a:lnL>
                      <a:noFill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A98B8"/>
                    </a:solidFill>
                  </a:tcPr>
                </a:tc>
                <a:tc gridSpan="3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KRW 40 </a:t>
                      </a:r>
                      <a:r>
                        <a:rPr kumimoji="0" lang="en-US" altLang="ko-KR" sz="12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Bil</a:t>
                      </a:r>
                      <a:endParaRPr kumimoji="0" lang="en-US" altLang="ko-KR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HY견고딕" pitchFamily="18" charset="-127"/>
                        <a:cs typeface="Arial" pitchFamily="34" charset="0"/>
                      </a:endParaRPr>
                    </a:p>
                  </a:txBody>
                  <a:tcPr marL="82377" marR="82377" marT="41308" marB="41308" anchor="ctr" horzOverflow="overflow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4314">
                <a:tc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dist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Employees</a:t>
                      </a:r>
                      <a:endParaRPr kumimoji="0" lang="ko-KR" altLang="en-US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HY견고딕" pitchFamily="18" charset="-127"/>
                        <a:cs typeface="Arial" pitchFamily="34" charset="0"/>
                      </a:endParaRPr>
                    </a:p>
                  </a:txBody>
                  <a:tcPr marL="82377" marR="82377" marT="41308" marB="41308" anchor="ctr" horzOverflow="overflow">
                    <a:lnL>
                      <a:noFill/>
                    </a:lnL>
                    <a:lnR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7A98B8"/>
                    </a:solidFill>
                  </a:tcPr>
                </a:tc>
                <a:tc gridSpan="3">
                  <a:txBody>
                    <a:bodyPr/>
                    <a:lstStyle>
                      <a:defPPr>
                        <a:defRPr lang="ko-KR"/>
                      </a:defPPr>
                      <a:lvl1pPr marL="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1pPr>
                      <a:lvl2pPr marL="457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2pPr>
                      <a:lvl3pPr marL="914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3pPr>
                      <a:lvl4pPr marL="1371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4pPr>
                      <a:lvl5pPr marL="18288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5pPr>
                      <a:lvl6pPr marL="22860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6pPr>
                      <a:lvl7pPr marL="27432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7pPr>
                      <a:lvl8pPr marL="32004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8pPr>
                      <a:lvl9pPr marL="3657600" algn="l" defTabSz="914400" rtl="0" eaLnBrk="1" latinLnBrk="1" hangingPunct="1">
                        <a:defRPr sz="1800" kern="1200">
                          <a:solidFill>
                            <a:schemeClr val="tx1"/>
                          </a:solidFill>
                          <a:latin typeface="굴림"/>
                          <a:ea typeface="굴림"/>
                        </a:defRPr>
                      </a:lvl9pPr>
                    </a:lstStyle>
                    <a:p>
                      <a:pPr marL="0" marR="0" lvl="0" indent="0" algn="l" defTabSz="914400" rtl="0" eaLnBrk="1" fontAlgn="base" latinLnBrk="1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ko-KR" sz="1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HY견고딕" pitchFamily="18" charset="-127"/>
                          <a:cs typeface="Arial" pitchFamily="34" charset="0"/>
                        </a:rPr>
                        <a:t>15 persons</a:t>
                      </a:r>
                    </a:p>
                  </a:txBody>
                  <a:tcPr marL="82377" marR="82377" marT="41308" marB="41308" anchor="ctr" horzOverflow="overflow">
                    <a:lnL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C0C0C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36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8226" name="Picture 163" descr="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75" y="4581525"/>
            <a:ext cx="3060700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27" name="Rectangle 6"/>
          <p:cNvSpPr>
            <a:spLocks noChangeArrowheads="1"/>
          </p:cNvSpPr>
          <p:nvPr/>
        </p:nvSpPr>
        <p:spPr bwMode="ltGray">
          <a:xfrm>
            <a:off x="0" y="6626225"/>
            <a:ext cx="9144000" cy="258763"/>
          </a:xfrm>
          <a:prstGeom prst="rect">
            <a:avLst/>
          </a:prstGeom>
          <a:solidFill>
            <a:srgbClr val="3333C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endParaRPr kumimoji="0" lang="ko-KR" altLang="en-US">
              <a:latin typeface="Arial" panose="020B0604020202020204" pitchFamily="34" charset="0"/>
            </a:endParaRPr>
          </a:p>
        </p:txBody>
      </p:sp>
      <p:sp>
        <p:nvSpPr>
          <p:cNvPr id="7" name="Rectangle 5"/>
          <p:cNvSpPr txBox="1">
            <a:spLocks noChangeArrowheads="1"/>
          </p:cNvSpPr>
          <p:nvPr/>
        </p:nvSpPr>
        <p:spPr>
          <a:xfrm>
            <a:off x="-9525" y="6592888"/>
            <a:ext cx="4010025" cy="265112"/>
          </a:xfrm>
          <a:prstGeom prst="rect">
            <a:avLst/>
          </a:prstGeom>
        </p:spPr>
        <p:txBody>
          <a:bodyPr/>
          <a:lstStyle>
            <a:lvl1pPr algn="l">
              <a:defRPr b="1">
                <a:solidFill>
                  <a:schemeClr val="bg1">
                    <a:lumMod val="5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>
              <a:defRPr/>
            </a:pPr>
            <a:r>
              <a:rPr lang="en-US" altLang="ko-KR" sz="1400" dirty="0">
                <a:solidFill>
                  <a:schemeClr val="bg1">
                    <a:lumMod val="95000"/>
                  </a:schemeClr>
                </a:solidFill>
              </a:rPr>
              <a:t>Creation &amp; Passion &amp; Challenge</a:t>
            </a:r>
            <a:endParaRPr lang="ko-KR" altLang="en-US" sz="1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229" name="Text Box 6"/>
          <p:cNvSpPr txBox="1">
            <a:spLocks noChangeArrowheads="1"/>
          </p:cNvSpPr>
          <p:nvPr/>
        </p:nvSpPr>
        <p:spPr bwMode="auto">
          <a:xfrm>
            <a:off x="225425" y="165100"/>
            <a:ext cx="6794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4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Company Introduction</a:t>
            </a:r>
            <a:endParaRPr lang="ko-KR" altLang="en-US" sz="24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77198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그룹 40"/>
          <p:cNvGrpSpPr>
            <a:grpSpLocks/>
          </p:cNvGrpSpPr>
          <p:nvPr/>
        </p:nvGrpSpPr>
        <p:grpSpPr bwMode="auto">
          <a:xfrm>
            <a:off x="225425" y="133476"/>
            <a:ext cx="8559800" cy="6247852"/>
            <a:chOff x="357188" y="1000125"/>
            <a:chExt cx="8501062" cy="5000418"/>
          </a:xfrm>
        </p:grpSpPr>
        <p:sp>
          <p:nvSpPr>
            <p:cNvPr id="42" name="모서리가 둥근 직사각형 41"/>
            <p:cNvSpPr/>
            <p:nvPr/>
          </p:nvSpPr>
          <p:spPr bwMode="auto">
            <a:xfrm>
              <a:off x="357188" y="1000125"/>
              <a:ext cx="8501062" cy="499237"/>
            </a:xfrm>
            <a:prstGeom prst="roundRect">
              <a:avLst/>
            </a:prstGeom>
            <a:solidFill>
              <a:srgbClr val="174578">
                <a:lumMod val="75000"/>
              </a:srgbClr>
            </a:solidFill>
            <a:ln w="9525" cap="flat" cmpd="sng" algn="ctr">
              <a:solidFill>
                <a:srgbClr val="DDDDDD">
                  <a:lumMod val="50000"/>
                </a:srgbClr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anchor="ctr"/>
            <a:lstStyle/>
            <a:p>
              <a:pPr fontAlgn="ctr" latinLnBrk="0">
                <a:buClr>
                  <a:srgbClr val="FFFFFF"/>
                </a:buClr>
                <a:buSzPct val="75000"/>
                <a:defRPr/>
              </a:pPr>
              <a:r>
                <a:rPr kumimoji="0" lang="ko-KR" altLang="en-US" sz="2200" b="1" dirty="0">
                  <a:solidFill>
                    <a:srgbClr val="FFFFFF"/>
                  </a:solidFill>
                  <a:latin typeface="Arial" pitchFamily="34" charset="0"/>
                  <a:ea typeface="HY견고딕" pitchFamily="18" charset="-127"/>
                  <a:cs typeface="Arial" pitchFamily="34" charset="0"/>
                </a:rPr>
                <a:t>  </a:t>
              </a:r>
              <a:r>
                <a:rPr kumimoji="0" lang="en-US" altLang="ko-KR" sz="2200" b="1" dirty="0">
                  <a:solidFill>
                    <a:srgbClr val="FFFFFF"/>
                  </a:solidFill>
                  <a:latin typeface="Arial" pitchFamily="34" charset="0"/>
                  <a:ea typeface="HY견고딕" pitchFamily="18" charset="-127"/>
                  <a:cs typeface="Arial" pitchFamily="34" charset="0"/>
                </a:rPr>
                <a:t>History</a:t>
              </a:r>
              <a:endParaRPr kumimoji="0" lang="ko-KR" altLang="en-US" sz="1400" b="1" dirty="0">
                <a:solidFill>
                  <a:srgbClr val="FFFFFF"/>
                </a:solidFill>
                <a:latin typeface="Arial" pitchFamily="34" charset="0"/>
                <a:ea typeface="HY견고딕" pitchFamily="18" charset="-127"/>
                <a:cs typeface="Arial" pitchFamily="34" charset="0"/>
              </a:endParaRPr>
            </a:p>
          </p:txBody>
        </p:sp>
        <p:sp>
          <p:nvSpPr>
            <p:cNvPr id="43" name="모서리가 둥근 직사각형 42"/>
            <p:cNvSpPr/>
            <p:nvPr/>
          </p:nvSpPr>
          <p:spPr>
            <a:xfrm>
              <a:off x="745821" y="1929602"/>
              <a:ext cx="7786860" cy="4070941"/>
            </a:xfrm>
            <a:prstGeom prst="roundRect">
              <a:avLst>
                <a:gd name="adj" fmla="val 4563"/>
              </a:avLst>
            </a:prstGeom>
            <a:solidFill>
              <a:srgbClr val="FFFFFF"/>
            </a:solidFill>
            <a:ln w="12700" cap="flat" cmpd="sng" algn="ctr">
              <a:solidFill>
                <a:srgbClr val="BBE0E3">
                  <a:lumMod val="75000"/>
                </a:srgbClr>
              </a:solidFill>
              <a:prstDash val="solid"/>
            </a:ln>
            <a:effectLst>
              <a:outerShdw blurRad="279400" dist="38100" dir="5400000" sx="103000" sy="103000" algn="t" rotWithShape="0">
                <a:srgbClr val="BBE0E3">
                  <a:lumMod val="50000"/>
                </a:srgbClr>
              </a:outerShdw>
            </a:effectLst>
          </p:spPr>
          <p:txBody>
            <a:bodyPr anchor="ctr"/>
            <a:lstStyle/>
            <a:p>
              <a:pPr algn="ctr">
                <a:defRPr/>
              </a:pPr>
              <a:endParaRPr lang="ko-KR" altLang="en-US">
                <a:solidFill>
                  <a:srgbClr val="FFFFFF"/>
                </a:solidFill>
                <a:latin typeface="굴림"/>
                <a:ea typeface="+mn-ea"/>
              </a:endParaRPr>
            </a:p>
          </p:txBody>
        </p:sp>
        <p:sp>
          <p:nvSpPr>
            <p:cNvPr id="19463" name="직사각형 28"/>
            <p:cNvSpPr>
              <a:spLocks noChangeArrowheads="1"/>
            </p:cNvSpPr>
            <p:nvPr/>
          </p:nvSpPr>
          <p:spPr bwMode="auto">
            <a:xfrm>
              <a:off x="419933" y="1537644"/>
              <a:ext cx="7938040" cy="3584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fontAlgn="ctr" latinLnBrk="0" hangingPunct="1">
                <a:buClr>
                  <a:srgbClr val="FFFFFF"/>
                </a:buClr>
                <a:buSzPct val="75000"/>
              </a:pPr>
              <a:r>
                <a:rPr kumimoji="0" lang="en-US" altLang="ko-KR" b="1" dirty="0">
                  <a:solidFill>
                    <a:srgbClr val="FF6600"/>
                  </a:solidFill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</a:rPr>
                <a:t>Dongwon Systems Corp. is the history of Education Equipment.</a:t>
              </a:r>
              <a:endParaRPr kumimoji="0" lang="ko-KR" altLang="en-US" b="1" dirty="0">
                <a:solidFill>
                  <a:srgbClr val="FF6600"/>
                </a:solidFill>
                <a:latin typeface="Arial" panose="020B0604020202020204" pitchFamily="34" charset="0"/>
                <a:ea typeface="HY견고딕" panose="02030600000101010101" pitchFamily="18" charset="-127"/>
                <a:cs typeface="Arial" panose="020B0604020202020204" pitchFamily="34" charset="0"/>
              </a:endParaRPr>
            </a:p>
          </p:txBody>
        </p:sp>
        <p:sp>
          <p:nvSpPr>
            <p:cNvPr id="45" name="Rectangle 2"/>
            <p:cNvSpPr>
              <a:spLocks noChangeArrowheads="1"/>
            </p:cNvSpPr>
            <p:nvPr/>
          </p:nvSpPr>
          <p:spPr bwMode="auto">
            <a:xfrm>
              <a:off x="1000443" y="4041088"/>
              <a:ext cx="706320" cy="35747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altLang="ko-KR" b="1" i="1" dirty="0">
                  <a:solidFill>
                    <a:srgbClr val="FFFFFF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2000</a:t>
              </a:r>
            </a:p>
          </p:txBody>
        </p:sp>
        <p:sp>
          <p:nvSpPr>
            <p:cNvPr id="47" name="Rectangle 2"/>
            <p:cNvSpPr>
              <a:spLocks noChangeArrowheads="1"/>
            </p:cNvSpPr>
            <p:nvPr/>
          </p:nvSpPr>
          <p:spPr bwMode="auto">
            <a:xfrm>
              <a:off x="1000443" y="3176623"/>
              <a:ext cx="706320" cy="35901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altLang="ko-KR" b="1" i="1" dirty="0">
                  <a:solidFill>
                    <a:srgbClr val="FFFFFF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1990</a:t>
              </a:r>
            </a:p>
          </p:txBody>
        </p:sp>
        <p:sp>
          <p:nvSpPr>
            <p:cNvPr id="48" name="Rectangle 2"/>
            <p:cNvSpPr>
              <a:spLocks noChangeArrowheads="1"/>
            </p:cNvSpPr>
            <p:nvPr/>
          </p:nvSpPr>
          <p:spPr bwMode="auto">
            <a:xfrm>
              <a:off x="1000443" y="2434662"/>
              <a:ext cx="706320" cy="35747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altLang="ko-KR" b="1" i="1" dirty="0">
                  <a:solidFill>
                    <a:srgbClr val="FFFFFF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1980</a:t>
              </a:r>
            </a:p>
          </p:txBody>
        </p:sp>
        <p:sp>
          <p:nvSpPr>
            <p:cNvPr id="49" name="직사각형 48"/>
            <p:cNvSpPr/>
            <p:nvPr/>
          </p:nvSpPr>
          <p:spPr>
            <a:xfrm>
              <a:off x="1000443" y="2785977"/>
              <a:ext cx="729969" cy="238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en-US" altLang="ko-KR" sz="1000" i="1" dirty="0">
                  <a:solidFill>
                    <a:srgbClr val="FFFFFF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+mn-ea"/>
                </a:rPr>
                <a:t>HISTORY</a:t>
              </a:r>
              <a:endParaRPr lang="ko-KR" altLang="en-US" sz="1000" i="1" dirty="0">
                <a:solidFill>
                  <a:srgbClr val="FFFFF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0" name="직사각형 49"/>
            <p:cNvSpPr/>
            <p:nvPr/>
          </p:nvSpPr>
          <p:spPr>
            <a:xfrm>
              <a:off x="1000443" y="3522409"/>
              <a:ext cx="729969" cy="24037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en-US" altLang="ko-KR" sz="1000" i="1" dirty="0">
                  <a:solidFill>
                    <a:srgbClr val="FFFFFF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+mn-ea"/>
                </a:rPr>
                <a:t>HISTORY</a:t>
              </a:r>
              <a:endParaRPr lang="ko-KR" altLang="en-US" sz="1000" i="1" dirty="0">
                <a:solidFill>
                  <a:srgbClr val="FFFFF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sp>
          <p:nvSpPr>
            <p:cNvPr id="51" name="직사각형 50"/>
            <p:cNvSpPr/>
            <p:nvPr/>
          </p:nvSpPr>
          <p:spPr>
            <a:xfrm>
              <a:off x="1000443" y="4386874"/>
              <a:ext cx="729969" cy="2388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kumimoji="0" lang="en-US" altLang="ko-KR" sz="1000" i="1" dirty="0">
                  <a:solidFill>
                    <a:srgbClr val="FFFFFF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ea typeface="+mn-ea"/>
                </a:rPr>
                <a:t>HISTORY</a:t>
              </a:r>
              <a:endParaRPr lang="ko-KR" altLang="en-US" sz="1000" i="1" dirty="0">
                <a:solidFill>
                  <a:srgbClr val="FFFFFF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+mn-ea"/>
              </a:endParaRPr>
            </a:p>
          </p:txBody>
        </p:sp>
        <p:cxnSp>
          <p:nvCxnSpPr>
            <p:cNvPr id="19471" name="직선 연결선 52"/>
            <p:cNvCxnSpPr>
              <a:cxnSpLocks noChangeShapeType="1"/>
            </p:cNvCxnSpPr>
            <p:nvPr/>
          </p:nvCxnSpPr>
          <p:spPr bwMode="auto">
            <a:xfrm>
              <a:off x="2214563" y="3105713"/>
              <a:ext cx="6072187" cy="1588"/>
            </a:xfrm>
            <a:prstGeom prst="line">
              <a:avLst/>
            </a:prstGeom>
            <a:noFill/>
            <a:ln w="12700" algn="ctr">
              <a:solidFill>
                <a:srgbClr val="60606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472" name="직선 연결선 53"/>
            <p:cNvCxnSpPr>
              <a:cxnSpLocks noChangeShapeType="1"/>
            </p:cNvCxnSpPr>
            <p:nvPr/>
          </p:nvCxnSpPr>
          <p:spPr bwMode="auto">
            <a:xfrm>
              <a:off x="2214563" y="3810564"/>
              <a:ext cx="6072187" cy="1588"/>
            </a:xfrm>
            <a:prstGeom prst="line">
              <a:avLst/>
            </a:prstGeom>
            <a:noFill/>
            <a:ln w="12700" algn="ctr">
              <a:solidFill>
                <a:srgbClr val="60606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473" name="직선 연결선 54"/>
            <p:cNvCxnSpPr>
              <a:cxnSpLocks noChangeShapeType="1"/>
            </p:cNvCxnSpPr>
            <p:nvPr/>
          </p:nvCxnSpPr>
          <p:spPr bwMode="auto">
            <a:xfrm>
              <a:off x="2214563" y="2254526"/>
              <a:ext cx="6072187" cy="1588"/>
            </a:xfrm>
            <a:prstGeom prst="line">
              <a:avLst/>
            </a:prstGeom>
            <a:noFill/>
            <a:ln w="12700" algn="ctr">
              <a:solidFill>
                <a:srgbClr val="60606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56" name="Rectangle 2"/>
            <p:cNvSpPr>
              <a:spLocks noChangeArrowheads="1"/>
            </p:cNvSpPr>
            <p:nvPr/>
          </p:nvSpPr>
          <p:spPr bwMode="auto">
            <a:xfrm>
              <a:off x="1000443" y="1966371"/>
              <a:ext cx="706320" cy="359019"/>
            </a:xfrm>
            <a:prstGeom prst="rect">
              <a:avLst/>
            </a:prstGeom>
            <a:noFill/>
            <a:ln w="19050" algn="ctr">
              <a:noFill/>
              <a:miter lim="800000"/>
              <a:headEnd/>
              <a:tailEnd/>
            </a:ln>
            <a:effectLst>
              <a:outerShdw dist="17961" dir="2700000" algn="ctr" rotWithShape="0">
                <a:srgbClr val="000000"/>
              </a:outerShdw>
            </a:effectLst>
          </p:spPr>
          <p:txBody>
            <a:bodyPr wrap="none" anchor="ctr">
              <a:spAutoFit/>
            </a:bodyPr>
            <a:lstStyle/>
            <a:p>
              <a:pPr>
                <a:defRPr/>
              </a:pPr>
              <a:r>
                <a:rPr lang="en-US" altLang="ko-KR" b="1" i="1" dirty="0">
                  <a:solidFill>
                    <a:srgbClr val="FFFFFF">
                      <a:lumMod val="50000"/>
                    </a:srgb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HY헤드라인M" pitchFamily="18" charset="-127"/>
                  <a:ea typeface="HY헤드라인M" pitchFamily="18" charset="-127"/>
                </a:rPr>
                <a:t>1970</a:t>
              </a:r>
            </a:p>
          </p:txBody>
        </p:sp>
        <p:sp>
          <p:nvSpPr>
            <p:cNvPr id="19476" name="직사각형 57"/>
            <p:cNvSpPr>
              <a:spLocks noChangeArrowheads="1"/>
            </p:cNvSpPr>
            <p:nvPr/>
          </p:nvSpPr>
          <p:spPr bwMode="auto">
            <a:xfrm>
              <a:off x="2157413" y="2024002"/>
              <a:ext cx="4572000" cy="2240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900" b="1" dirty="0">
                  <a:solidFill>
                    <a:srgbClr val="0D0D0D"/>
                  </a:solidFill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</a:rPr>
                <a:t>1977</a:t>
              </a:r>
              <a:r>
                <a:rPr lang="en-US" altLang="ko-KR" sz="900" b="1" dirty="0">
                  <a:solidFill>
                    <a:srgbClr val="7F7F7F"/>
                  </a:solidFill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</a:rPr>
                <a:t>  Founded</a:t>
              </a:r>
            </a:p>
          </p:txBody>
        </p:sp>
        <p:sp>
          <p:nvSpPr>
            <p:cNvPr id="9236" name="직사각형 58"/>
            <p:cNvSpPr>
              <a:spLocks noChangeArrowheads="1"/>
            </p:cNvSpPr>
            <p:nvPr/>
          </p:nvSpPr>
          <p:spPr bwMode="auto">
            <a:xfrm>
              <a:off x="2171863" y="3868195"/>
              <a:ext cx="5327353" cy="184744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  <a:defRPr/>
              </a:pPr>
              <a:r>
                <a:rPr lang="en-US" altLang="ko-KR" sz="900" b="1" dirty="0">
                  <a:solidFill>
                    <a:srgbClr val="0D0D0D"/>
                  </a:solidFill>
                  <a:latin typeface="Arial" pitchFamily="34" charset="0"/>
                  <a:ea typeface="HY견고딕" pitchFamily="18" charset="-127"/>
                  <a:cs typeface="Arial" pitchFamily="34" charset="0"/>
                </a:rPr>
                <a:t>2000</a:t>
              </a:r>
              <a:r>
                <a:rPr lang="en-US" altLang="ko-KR" sz="900" b="1" dirty="0">
                  <a:solidFill>
                    <a:srgbClr val="7F7F7F"/>
                  </a:solidFill>
                  <a:latin typeface="Arial" pitchFamily="34" charset="0"/>
                  <a:ea typeface="HY견고딕" pitchFamily="18" charset="-127"/>
                  <a:cs typeface="Arial" pitchFamily="34" charset="0"/>
                </a:rPr>
                <a:t>  Started to launch </a:t>
              </a:r>
              <a:r>
                <a:rPr lang="en-US" altLang="ko-KR" sz="900" b="1" dirty="0" err="1">
                  <a:solidFill>
                    <a:srgbClr val="7F7F7F"/>
                  </a:solidFill>
                  <a:latin typeface="Arial" pitchFamily="34" charset="0"/>
                  <a:ea typeface="HY견고딕" pitchFamily="18" charset="-127"/>
                  <a:cs typeface="Arial" pitchFamily="34" charset="0"/>
                </a:rPr>
                <a:t>Dongwon</a:t>
              </a:r>
              <a:r>
                <a:rPr lang="en-US" altLang="ko-KR" sz="900" b="1" dirty="0">
                  <a:solidFill>
                    <a:srgbClr val="7F7F7F"/>
                  </a:solidFill>
                  <a:latin typeface="Arial" pitchFamily="34" charset="0"/>
                  <a:ea typeface="HY견고딕" pitchFamily="18" charset="-127"/>
                  <a:cs typeface="Arial" pitchFamily="34" charset="0"/>
                </a:rPr>
                <a:t> LCD Projector </a:t>
              </a:r>
            </a:p>
            <a:p>
              <a:pPr marL="228600" indent="-228600">
                <a:spcBef>
                  <a:spcPct val="50000"/>
                </a:spcBef>
                <a:defRPr/>
              </a:pPr>
              <a:r>
                <a:rPr lang="en-US" altLang="ko-KR" sz="900" b="1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Arial" pitchFamily="34" charset="0"/>
                  <a:ea typeface="HY견고딕" pitchFamily="18" charset="-127"/>
                  <a:cs typeface="Arial" pitchFamily="34" charset="0"/>
                </a:rPr>
                <a:t>2001 </a:t>
              </a:r>
              <a:r>
                <a:rPr lang="en-US" altLang="ko-KR" sz="900" b="1" dirty="0">
                  <a:solidFill>
                    <a:srgbClr val="7F7F7F"/>
                  </a:solidFill>
                  <a:latin typeface="Arial" pitchFamily="34" charset="0"/>
                  <a:ea typeface="HY견고딕" pitchFamily="18" charset="-127"/>
                  <a:cs typeface="Arial" pitchFamily="34" charset="0"/>
                </a:rPr>
                <a:t>  Visual Projector selected Korean Millennium Product and awarded Industry </a:t>
              </a:r>
            </a:p>
            <a:p>
              <a:pPr marL="228600" indent="-228600">
                <a:spcBef>
                  <a:spcPct val="50000"/>
                </a:spcBef>
                <a:defRPr/>
              </a:pPr>
              <a:r>
                <a:rPr lang="en-US" altLang="ko-KR" sz="900" b="1" dirty="0">
                  <a:solidFill>
                    <a:srgbClr val="7F7F7F"/>
                  </a:solidFill>
                  <a:latin typeface="Arial" pitchFamily="34" charset="0"/>
                  <a:ea typeface="HY견고딕" pitchFamily="18" charset="-127"/>
                  <a:cs typeface="Arial" pitchFamily="34" charset="0"/>
                </a:rPr>
                <a:t>          Design Prize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en-US" altLang="ko-KR" sz="900" b="1" dirty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2007</a:t>
              </a:r>
              <a:r>
                <a:rPr lang="ko-KR" altLang="en-US" sz="900" b="1" dirty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 </a:t>
              </a:r>
              <a:r>
                <a:rPr lang="ko-KR" altLang="en-US" sz="900" b="1" dirty="0">
                  <a:solidFill>
                    <a:schemeClr val="bg1">
                      <a:lumMod val="50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 </a:t>
              </a:r>
              <a:r>
                <a:rPr lang="en-US" altLang="ko-KR" sz="900" b="1" dirty="0">
                  <a:solidFill>
                    <a:schemeClr val="bg1">
                      <a:lumMod val="50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Awarded Excellence at 1</a:t>
              </a:r>
              <a:r>
                <a:rPr lang="en-US" altLang="ko-KR" sz="900" b="1" baseline="30000" dirty="0">
                  <a:solidFill>
                    <a:schemeClr val="bg1">
                      <a:lumMod val="50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st</a:t>
              </a:r>
              <a:r>
                <a:rPr lang="en-US" altLang="ko-KR" sz="900" b="1" dirty="0">
                  <a:solidFill>
                    <a:schemeClr val="bg1">
                      <a:lumMod val="50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 E-Learning Contest in 2007 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en-US" altLang="ko-KR" sz="900" b="1" dirty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2008</a:t>
              </a:r>
              <a:r>
                <a:rPr lang="en-US" altLang="ko-KR" sz="900" b="1" dirty="0">
                  <a:solidFill>
                    <a:schemeClr val="bg1">
                      <a:lumMod val="50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 Awarded Top Prize at 2</a:t>
              </a:r>
              <a:r>
                <a:rPr lang="en-US" altLang="ko-KR" sz="900" b="1" baseline="30000" dirty="0">
                  <a:solidFill>
                    <a:schemeClr val="bg1">
                      <a:lumMod val="50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nd</a:t>
              </a:r>
              <a:r>
                <a:rPr lang="en-US" altLang="ko-KR" sz="900" b="1" dirty="0">
                  <a:solidFill>
                    <a:schemeClr val="bg1">
                      <a:lumMod val="50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 E-Learning Contest in 2008 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en-US" altLang="ko-KR" sz="900" b="1" dirty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2011.01</a:t>
              </a:r>
              <a:r>
                <a:rPr lang="en-US" altLang="ko-KR" sz="900" b="1" dirty="0">
                  <a:solidFill>
                    <a:schemeClr val="bg1">
                      <a:lumMod val="50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 </a:t>
              </a:r>
              <a:r>
                <a:rPr lang="en-US" altLang="ko-KR" sz="900" b="1" dirty="0" err="1">
                  <a:solidFill>
                    <a:schemeClr val="bg1">
                      <a:lumMod val="50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DongWon</a:t>
              </a:r>
              <a:r>
                <a:rPr lang="en-US" altLang="ko-KR" sz="900" b="1" dirty="0">
                  <a:solidFill>
                    <a:schemeClr val="bg1">
                      <a:lumMod val="50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 CNS Ed</a:t>
              </a:r>
              <a:r>
                <a:rPr lang="ko-KR" altLang="en-US" sz="900" b="1" dirty="0" err="1">
                  <a:solidFill>
                    <a:schemeClr val="bg1">
                      <a:lumMod val="50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ㅇ</a:t>
              </a:r>
              <a:r>
                <a:rPr lang="en-US" altLang="ko-KR" sz="900" b="1" dirty="0">
                  <a:solidFill>
                    <a:schemeClr val="bg1">
                      <a:lumMod val="50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u corp. Spin off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en-US" altLang="ko-KR" sz="900" b="1" dirty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2014 </a:t>
              </a:r>
              <a:r>
                <a:rPr lang="en-US" altLang="ko-KR" sz="900" b="1" dirty="0">
                  <a:solidFill>
                    <a:schemeClr val="bg1">
                      <a:lumMod val="50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Acquired ISO 9001, 2008 certification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en-US" altLang="ko-KR" sz="900" b="1" dirty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2017</a:t>
              </a:r>
              <a:r>
                <a:rPr lang="en-US" altLang="ko-KR" sz="900" b="1" dirty="0">
                  <a:solidFill>
                    <a:schemeClr val="bg1">
                      <a:lumMod val="50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 Microscope and 25 other species PPS registration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en-US" altLang="ko-KR" sz="900" b="1" dirty="0"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2019</a:t>
              </a:r>
              <a:r>
                <a:rPr lang="en-US" altLang="ko-KR" sz="900" b="1" dirty="0">
                  <a:solidFill>
                    <a:schemeClr val="bg1">
                      <a:lumMod val="50000"/>
                    </a:schemeClr>
                  </a:solidFill>
                  <a:latin typeface="Arial Unicode MS" panose="020B0604020202020204" pitchFamily="50" charset="-127"/>
                  <a:ea typeface="Arial Unicode MS" panose="020B0604020202020204" pitchFamily="50" charset="-127"/>
                  <a:cs typeface="Arial Unicode MS" panose="020B0604020202020204" pitchFamily="50" charset="-127"/>
                </a:rPr>
                <a:t> </a:t>
              </a:r>
              <a:r>
                <a:rPr lang="en-US" altLang="ko-KR" sz="900" b="1" dirty="0">
                  <a:solidFill>
                    <a:schemeClr val="bg1">
                      <a:lumMod val="50000"/>
                    </a:schemeClr>
                  </a:solidFill>
                  <a:latin typeface="Arial Unicode MS" panose="020B0600000101010101" charset="-127"/>
                  <a:ea typeface="Arial Unicode MS" panose="020B0600000101010101" charset="-127"/>
                  <a:cs typeface="Arial Unicode MS" panose="020B0600000101010101" charset="-127"/>
                </a:rPr>
                <a:t>MOU</a:t>
              </a:r>
              <a:r>
                <a:rPr lang="en-US" altLang="ko-KR" sz="900" dirty="0">
                  <a:latin typeface="Arial Unicode MS" panose="020B0600000101010101" charset="-127"/>
                  <a:ea typeface="Arial Unicode MS" panose="020B0600000101010101" charset="-127"/>
                  <a:cs typeface="Arial Unicode MS" panose="020B0600000101010101" charset="-127"/>
                </a:rPr>
                <a:t> </a:t>
              </a:r>
              <a:r>
                <a:rPr lang="en-US" altLang="ko-KR" sz="900" b="1" dirty="0">
                  <a:solidFill>
                    <a:schemeClr val="bg1">
                      <a:lumMod val="50000"/>
                    </a:schemeClr>
                  </a:solidFill>
                  <a:latin typeface="Arial Unicode MS" panose="020B0600000101010101" charset="-127"/>
                  <a:ea typeface="Arial Unicode MS" panose="020B0600000101010101" charset="-127"/>
                  <a:cs typeface="Arial Unicode MS" panose="020B0600000101010101" charset="-127"/>
                </a:rPr>
                <a:t>agreement with sperm analyzer manufacturer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en-US" altLang="ko-KR" sz="9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Unicode MS" panose="020B0600000101010101" charset="-127"/>
                  <a:ea typeface="Arial Unicode MS" panose="020B0600000101010101" charset="-127"/>
                  <a:cs typeface="Arial Unicode MS" panose="020B0600000101010101" charset="-127"/>
                </a:rPr>
                <a:t>2022</a:t>
              </a:r>
              <a:r>
                <a:rPr lang="en-US" altLang="ko-KR" sz="900" dirty="0">
                  <a:solidFill>
                    <a:schemeClr val="bg1">
                      <a:lumMod val="50000"/>
                    </a:schemeClr>
                  </a:solidFill>
                  <a:latin typeface="Arial Unicode MS" panose="020B0600000101010101" charset="-127"/>
                  <a:ea typeface="Arial Unicode MS" panose="020B0600000101010101" charset="-127"/>
                  <a:cs typeface="Arial Unicode MS" panose="020B0600000101010101" charset="-127"/>
                </a:rPr>
                <a:t> </a:t>
              </a:r>
              <a:r>
                <a:rPr lang="en-US" altLang="ko-KR" sz="900" b="1" dirty="0">
                  <a:solidFill>
                    <a:schemeClr val="bg1">
                      <a:lumMod val="50000"/>
                    </a:schemeClr>
                  </a:solidFill>
                  <a:latin typeface="Arial Unicode MS" panose="020B0600000101010101" charset="-127"/>
                  <a:ea typeface="Arial Unicode MS" panose="020B0600000101010101" charset="-127"/>
                  <a:cs typeface="Arial Unicode MS" panose="020B0600000101010101" charset="-127"/>
                </a:rPr>
                <a:t>University of Rwanda Polarized Microscope Expor</a:t>
              </a:r>
              <a:r>
                <a:rPr lang="en-US" altLang="ko-KR" sz="900" dirty="0">
                  <a:solidFill>
                    <a:schemeClr val="bg1">
                      <a:lumMod val="50000"/>
                    </a:schemeClr>
                  </a:solidFill>
                  <a:latin typeface="Arial Unicode MS" panose="020B0600000101010101" charset="-127"/>
                  <a:ea typeface="Arial Unicode MS" panose="020B0600000101010101" charset="-127"/>
                  <a:cs typeface="Arial Unicode MS" panose="020B0600000101010101" charset="-127"/>
                </a:rPr>
                <a:t>t</a:t>
              </a:r>
            </a:p>
            <a:p>
              <a:pPr>
                <a:spcBef>
                  <a:spcPct val="50000"/>
                </a:spcBef>
                <a:defRPr/>
              </a:pPr>
              <a:r>
                <a:rPr lang="en-US" altLang="ko-KR" sz="9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 Unicode MS" panose="020B0600000101010101" charset="-127"/>
                  <a:ea typeface="Arial Unicode MS" panose="020B0600000101010101" charset="-127"/>
                  <a:cs typeface="Arial Unicode MS" panose="020B0600000101010101" charset="-127"/>
                </a:rPr>
                <a:t>2024</a:t>
              </a:r>
              <a:r>
                <a:rPr lang="en-US" altLang="ko-KR" sz="900" dirty="0">
                  <a:solidFill>
                    <a:schemeClr val="bg1">
                      <a:lumMod val="50000"/>
                    </a:schemeClr>
                  </a:solidFill>
                  <a:latin typeface="Arial Unicode MS" panose="020B0600000101010101" charset="-127"/>
                  <a:ea typeface="Arial Unicode MS" panose="020B0600000101010101" charset="-127"/>
                  <a:cs typeface="Arial Unicode MS" panose="020B0600000101010101" charset="-127"/>
                </a:rPr>
                <a:t> </a:t>
              </a:r>
              <a:r>
                <a:rPr lang="en-US" altLang="ko-KR" sz="900" b="1" dirty="0">
                  <a:solidFill>
                    <a:schemeClr val="bg1">
                      <a:lumMod val="50000"/>
                    </a:schemeClr>
                  </a:solidFill>
                  <a:latin typeface="Arial Unicode MS" panose="020B0600000101010101" charset="-127"/>
                  <a:ea typeface="Arial Unicode MS" panose="020B0600000101010101" charset="-127"/>
                  <a:cs typeface="Arial Unicode MS" panose="020B0600000101010101" charset="-127"/>
                </a:rPr>
                <a:t>University of Ghana's Microscope Export</a:t>
              </a:r>
            </a:p>
          </p:txBody>
        </p:sp>
        <p:sp>
          <p:nvSpPr>
            <p:cNvPr id="19479" name="직사각형 60"/>
            <p:cNvSpPr>
              <a:spLocks noChangeArrowheads="1"/>
            </p:cNvSpPr>
            <p:nvPr/>
          </p:nvSpPr>
          <p:spPr bwMode="auto">
            <a:xfrm>
              <a:off x="2155825" y="2254526"/>
              <a:ext cx="4572000" cy="10306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900" b="1" dirty="0">
                  <a:solidFill>
                    <a:srgbClr val="0D0D0D"/>
                  </a:solidFill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</a:rPr>
                <a:t>1981</a:t>
              </a:r>
              <a:r>
                <a:rPr lang="en-US" altLang="ko-KR" sz="900" b="1" dirty="0">
                  <a:solidFill>
                    <a:srgbClr val="7F7F7F"/>
                  </a:solidFill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</a:rPr>
                <a:t>  Awarded President’s price for export merit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ko-KR" sz="900" b="1" dirty="0">
                  <a:solidFill>
                    <a:srgbClr val="0D0D0D"/>
                  </a:solidFill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</a:rPr>
                <a:t>1984</a:t>
              </a:r>
              <a:r>
                <a:rPr lang="en-US" altLang="ko-KR" sz="900" b="1" dirty="0">
                  <a:solidFill>
                    <a:srgbClr val="7F7F7F"/>
                  </a:solidFill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</a:rPr>
                <a:t>  Acquired KS Mark on Microscope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ko-KR" sz="900" b="1" dirty="0">
                  <a:solidFill>
                    <a:srgbClr val="0D0D0D"/>
                  </a:solidFill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</a:rPr>
                <a:t>1989</a:t>
              </a:r>
              <a:r>
                <a:rPr lang="en-US" altLang="ko-KR" sz="900" b="1" dirty="0">
                  <a:solidFill>
                    <a:srgbClr val="7F7F7F"/>
                  </a:solidFill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</a:rPr>
                <a:t>  Acquired Q Mark on Microscope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ko-KR" sz="900" b="1" dirty="0">
                  <a:solidFill>
                    <a:srgbClr val="7F7F7F"/>
                  </a:solidFill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</a:rPr>
                <a:t>          Acquired Q Mark on Camera (P-50, PC35AFM-SE, PINO35S)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ko-KR" altLang="en-US" sz="900" b="1" dirty="0">
                  <a:solidFill>
                    <a:srgbClr val="7F7F7F"/>
                  </a:solidFill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</a:rPr>
                <a:t>          </a:t>
              </a:r>
              <a:r>
                <a:rPr lang="en-US" altLang="ko-KR" sz="900" b="1" dirty="0">
                  <a:solidFill>
                    <a:srgbClr val="7F7F7F"/>
                  </a:solidFill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</a:rPr>
                <a:t>Started the production of Lens for CCTV camera</a:t>
              </a:r>
            </a:p>
          </p:txBody>
        </p:sp>
        <p:sp>
          <p:nvSpPr>
            <p:cNvPr id="19480" name="직사각형 61"/>
            <p:cNvSpPr>
              <a:spLocks noChangeArrowheads="1"/>
            </p:cNvSpPr>
            <p:nvPr/>
          </p:nvSpPr>
          <p:spPr bwMode="auto">
            <a:xfrm>
              <a:off x="2165350" y="3132271"/>
              <a:ext cx="4572000" cy="8289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>
                <a:spcBef>
                  <a:spcPct val="50000"/>
                </a:spcBef>
              </a:pPr>
              <a:r>
                <a:rPr lang="en-US" altLang="ko-KR" sz="900" b="1" dirty="0">
                  <a:solidFill>
                    <a:srgbClr val="0D0D0D"/>
                  </a:solidFill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</a:rPr>
                <a:t>1992</a:t>
              </a:r>
              <a:r>
                <a:rPr lang="en-US" altLang="ko-KR" sz="900" b="1" dirty="0">
                  <a:solidFill>
                    <a:srgbClr val="7F7F7F"/>
                  </a:solidFill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</a:rPr>
                <a:t>  Started to launch telescope (DA-350, DA-1500)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ko-KR" sz="900" b="1" dirty="0">
                  <a:solidFill>
                    <a:srgbClr val="0D0D0D"/>
                  </a:solidFill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</a:rPr>
                <a:t>1994  </a:t>
              </a:r>
              <a:r>
                <a:rPr lang="en-US" altLang="ko-KR" sz="900" b="1" dirty="0">
                  <a:solidFill>
                    <a:srgbClr val="7F7F7F"/>
                  </a:solidFill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</a:rPr>
                <a:t>Started to launch the OHP (DOP Series)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ko-KR" sz="900" b="1" dirty="0">
                  <a:solidFill>
                    <a:srgbClr val="0D0D0D"/>
                  </a:solidFill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</a:rPr>
                <a:t>1997  </a:t>
              </a:r>
              <a:r>
                <a:rPr lang="en-US" altLang="ko-KR" sz="900" b="1" dirty="0">
                  <a:solidFill>
                    <a:srgbClr val="7F7F7F"/>
                  </a:solidFill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</a:rPr>
                <a:t>Stared to launch Visual Projector </a:t>
              </a:r>
            </a:p>
            <a:p>
              <a:pPr eaLnBrk="1" hangingPunct="1">
                <a:spcBef>
                  <a:spcPct val="50000"/>
                </a:spcBef>
              </a:pPr>
              <a:r>
                <a:rPr lang="en-US" altLang="ko-KR" sz="900" b="1" dirty="0">
                  <a:solidFill>
                    <a:srgbClr val="0D0D0D"/>
                  </a:solidFill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</a:rPr>
                <a:t>1998  </a:t>
              </a:r>
              <a:r>
                <a:rPr lang="en-US" altLang="ko-KR" sz="900" b="1" dirty="0">
                  <a:solidFill>
                    <a:srgbClr val="7F7F7F"/>
                  </a:solidFill>
                  <a:latin typeface="Arial" panose="020B0604020202020204" pitchFamily="34" charset="0"/>
                  <a:ea typeface="HY견고딕" panose="02030600000101010101" pitchFamily="18" charset="-127"/>
                  <a:cs typeface="Arial" panose="020B0604020202020204" pitchFamily="34" charset="0"/>
                </a:rPr>
                <a:t>Acquired ISO 9001</a:t>
              </a:r>
            </a:p>
          </p:txBody>
        </p:sp>
        <p:cxnSp>
          <p:nvCxnSpPr>
            <p:cNvPr id="19481" name="직선 연결선 62"/>
            <p:cNvCxnSpPr>
              <a:cxnSpLocks noChangeShapeType="1"/>
            </p:cNvCxnSpPr>
            <p:nvPr/>
          </p:nvCxnSpPr>
          <p:spPr bwMode="auto">
            <a:xfrm rot="5400000">
              <a:off x="71438" y="3952815"/>
              <a:ext cx="3859212" cy="1588"/>
            </a:xfrm>
            <a:prstGeom prst="line">
              <a:avLst/>
            </a:prstGeom>
            <a:noFill/>
            <a:ln w="12700" algn="ctr">
              <a:solidFill>
                <a:srgbClr val="606060"/>
              </a:solidFill>
              <a:prstDash val="sys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19459" name="Text Box 6"/>
          <p:cNvSpPr txBox="1">
            <a:spLocks noChangeArrowheads="1"/>
          </p:cNvSpPr>
          <p:nvPr/>
        </p:nvSpPr>
        <p:spPr bwMode="auto">
          <a:xfrm>
            <a:off x="1584325" y="226373"/>
            <a:ext cx="6794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400" b="1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Company Introduction</a:t>
            </a:r>
            <a:endParaRPr lang="ko-KR" altLang="en-US" sz="2400" b="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85585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그룹 80"/>
          <p:cNvGrpSpPr>
            <a:grpSpLocks/>
          </p:cNvGrpSpPr>
          <p:nvPr/>
        </p:nvGrpSpPr>
        <p:grpSpPr bwMode="auto">
          <a:xfrm>
            <a:off x="1412875" y="1235075"/>
            <a:ext cx="6376988" cy="4776788"/>
            <a:chOff x="1357312" y="1071563"/>
            <a:chExt cx="7078663" cy="5286375"/>
          </a:xfrm>
        </p:grpSpPr>
        <p:sp>
          <p:nvSpPr>
            <p:cNvPr id="21508" name="Oval 30"/>
            <p:cNvSpPr>
              <a:spLocks noChangeArrowheads="1"/>
            </p:cNvSpPr>
            <p:nvPr/>
          </p:nvSpPr>
          <p:spPr bwMode="auto">
            <a:xfrm>
              <a:off x="2178050" y="2665413"/>
              <a:ext cx="4964113" cy="2205037"/>
            </a:xfrm>
            <a:prstGeom prst="ellipse">
              <a:avLst/>
            </a:prstGeom>
            <a:gradFill rotWithShape="1">
              <a:gsLst>
                <a:gs pos="0">
                  <a:srgbClr val="99FF33"/>
                </a:gs>
                <a:gs pos="50000">
                  <a:srgbClr val="477618"/>
                </a:gs>
                <a:gs pos="100000">
                  <a:srgbClr val="99FF33"/>
                </a:gs>
              </a:gsLst>
              <a:lin ang="18900000" scaled="1"/>
            </a:gra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7593000" prstMaterial="legacyMatte">
              <a:bevelT w="13500" h="13500" prst="angle"/>
              <a:bevelB w="13500" h="13500" prst="angle"/>
              <a:extrusionClr>
                <a:srgbClr val="99FF33"/>
              </a:extrusionClr>
              <a:contourClr>
                <a:srgbClr val="99FF33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sz="1300" b="1">
                <a:solidFill>
                  <a:srgbClr val="000000"/>
                </a:solidFill>
              </a:endParaRPr>
            </a:p>
          </p:txBody>
        </p:sp>
        <p:sp>
          <p:nvSpPr>
            <p:cNvPr id="21509" name="Oval 31"/>
            <p:cNvSpPr>
              <a:spLocks noChangeArrowheads="1"/>
            </p:cNvSpPr>
            <p:nvPr/>
          </p:nvSpPr>
          <p:spPr bwMode="auto">
            <a:xfrm>
              <a:off x="3087688" y="2952750"/>
              <a:ext cx="3192462" cy="1436688"/>
            </a:xfrm>
            <a:prstGeom prst="ellipse">
              <a:avLst/>
            </a:prstGeom>
            <a:gradFill rotWithShape="1">
              <a:gsLst>
                <a:gs pos="0">
                  <a:srgbClr val="FFCC66"/>
                </a:gs>
                <a:gs pos="50000">
                  <a:srgbClr val="765E2F"/>
                </a:gs>
                <a:gs pos="100000">
                  <a:srgbClr val="FFCC66"/>
                </a:gs>
              </a:gsLst>
              <a:lin ang="18900000" scaled="1"/>
            </a:gra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1801800" prstMaterial="legacyMatte">
              <a:bevelT w="13500" h="13500" prst="angle"/>
              <a:bevelB w="13500" h="13500" prst="angle"/>
              <a:extrusionClr>
                <a:srgbClr val="FFCC66"/>
              </a:extrusionClr>
              <a:contourClr>
                <a:srgbClr val="FFCC66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sz="1300" b="1">
                <a:solidFill>
                  <a:srgbClr val="000000"/>
                </a:solidFill>
              </a:endParaRPr>
            </a:p>
          </p:txBody>
        </p:sp>
        <p:sp>
          <p:nvSpPr>
            <p:cNvPr id="21510" name="Oval 32"/>
            <p:cNvSpPr>
              <a:spLocks noChangeArrowheads="1"/>
            </p:cNvSpPr>
            <p:nvPr/>
          </p:nvSpPr>
          <p:spPr bwMode="auto">
            <a:xfrm>
              <a:off x="3557588" y="2952750"/>
              <a:ext cx="2266950" cy="839788"/>
            </a:xfrm>
            <a:prstGeom prst="ellipse">
              <a:avLst/>
            </a:prstGeom>
            <a:gradFill rotWithShape="1">
              <a:gsLst>
                <a:gs pos="0">
                  <a:srgbClr val="CC3300"/>
                </a:gs>
                <a:gs pos="50000">
                  <a:srgbClr val="721D00"/>
                </a:gs>
                <a:gs pos="100000">
                  <a:srgbClr val="CC3300"/>
                </a:gs>
              </a:gsLst>
              <a:lin ang="18900000" scaled="1"/>
            </a:gradFill>
            <a:ln w="9525">
              <a:round/>
              <a:headEnd/>
              <a:tailEnd/>
            </a:ln>
            <a:scene3d>
              <a:camera prst="legacyPerspectiveBottom"/>
              <a:lightRig rig="legacyFlat3" dir="t"/>
            </a:scene3d>
            <a:sp3d extrusionH="3783000" prstMaterial="legacyMatte">
              <a:bevelT w="13500" h="13500" prst="angle"/>
              <a:bevelB w="13500" h="13500" prst="angle"/>
              <a:extrusionClr>
                <a:srgbClr val="CC3300"/>
              </a:extrusionClr>
              <a:contourClr>
                <a:srgbClr val="CC3300"/>
              </a:contourClr>
            </a:sp3d>
          </p:spPr>
          <p:txBody>
            <a:bodyPr wrap="none" anchor="ctr">
              <a:flatTx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sz="1300" b="1">
                <a:solidFill>
                  <a:srgbClr val="000000"/>
                </a:solidFill>
              </a:endParaRPr>
            </a:p>
          </p:txBody>
        </p:sp>
        <p:sp>
          <p:nvSpPr>
            <p:cNvPr id="21511" name="Line 34"/>
            <p:cNvSpPr>
              <a:spLocks noChangeShapeType="1"/>
            </p:cNvSpPr>
            <p:nvPr/>
          </p:nvSpPr>
          <p:spPr bwMode="auto">
            <a:xfrm flipH="1" flipV="1">
              <a:off x="2643188" y="2357438"/>
              <a:ext cx="1071562" cy="78581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lg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12" name="Line 35"/>
            <p:cNvSpPr>
              <a:spLocks noChangeShapeType="1"/>
            </p:cNvSpPr>
            <p:nvPr/>
          </p:nvSpPr>
          <p:spPr bwMode="auto">
            <a:xfrm flipH="1" flipV="1">
              <a:off x="5429250" y="4071938"/>
              <a:ext cx="1071563" cy="8572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lg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13" name="Line 36"/>
            <p:cNvSpPr>
              <a:spLocks noChangeShapeType="1"/>
            </p:cNvSpPr>
            <p:nvPr/>
          </p:nvSpPr>
          <p:spPr bwMode="auto">
            <a:xfrm flipV="1">
              <a:off x="5715000" y="2428875"/>
              <a:ext cx="785813" cy="642938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lg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14" name="Line 37"/>
            <p:cNvSpPr>
              <a:spLocks noChangeShapeType="1"/>
            </p:cNvSpPr>
            <p:nvPr/>
          </p:nvSpPr>
          <p:spPr bwMode="auto">
            <a:xfrm flipV="1">
              <a:off x="2786063" y="4071938"/>
              <a:ext cx="1214437" cy="85725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triangle" w="sm" len="lg"/>
              <a:tailEnd type="triangle" w="sm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ko-KR" altLang="en-US"/>
            </a:p>
          </p:txBody>
        </p:sp>
        <p:sp>
          <p:nvSpPr>
            <p:cNvPr id="21516" name="Oval 33"/>
            <p:cNvSpPr>
              <a:spLocks noChangeArrowheads="1"/>
            </p:cNvSpPr>
            <p:nvPr/>
          </p:nvSpPr>
          <p:spPr bwMode="auto">
            <a:xfrm rot="-1788091">
              <a:off x="1431925" y="2498725"/>
              <a:ext cx="6551613" cy="2598738"/>
            </a:xfrm>
            <a:prstGeom prst="ellipse">
              <a:avLst/>
            </a:prstGeom>
            <a:noFill/>
            <a:ln w="38100" cap="rnd">
              <a:solidFill>
                <a:srgbClr val="FF9900"/>
              </a:solidFill>
              <a:prstDash val="sysDot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sz="1300" b="1">
                <a:solidFill>
                  <a:srgbClr val="000000"/>
                </a:solidFill>
              </a:endParaRPr>
            </a:p>
          </p:txBody>
        </p:sp>
        <p:sp>
          <p:nvSpPr>
            <p:cNvPr id="21517" name="Oval 27"/>
            <p:cNvSpPr>
              <a:spLocks noChangeArrowheads="1"/>
            </p:cNvSpPr>
            <p:nvPr/>
          </p:nvSpPr>
          <p:spPr bwMode="auto">
            <a:xfrm>
              <a:off x="1825625" y="5873750"/>
              <a:ext cx="1649413" cy="458788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60001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sz="1300" b="1">
                <a:solidFill>
                  <a:srgbClr val="000000"/>
                </a:solidFill>
              </a:endParaRPr>
            </a:p>
          </p:txBody>
        </p:sp>
        <p:pic>
          <p:nvPicPr>
            <p:cNvPr id="21518" name="Picture 40" descr="yellow_ball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0650" y="4624388"/>
              <a:ext cx="1479550" cy="14779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19" name="Text Box 43"/>
            <p:cNvSpPr txBox="1">
              <a:spLocks noChangeArrowheads="1"/>
            </p:cNvSpPr>
            <p:nvPr/>
          </p:nvSpPr>
          <p:spPr bwMode="auto">
            <a:xfrm>
              <a:off x="1717403" y="5072063"/>
              <a:ext cx="811754" cy="510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solidFill>
                    <a:srgbClr val="FFFFFF"/>
                  </a:solidFill>
                  <a:latin typeface="Arial Black" panose="020B0A04020102020204" pitchFamily="34" charset="0"/>
                  <a:ea typeface="HY견고딕" panose="02030600000101010101" pitchFamily="18" charset="-127"/>
                </a:rPr>
                <a:t>Speedy</a:t>
              </a:r>
            </a:p>
            <a:p>
              <a:pPr algn="ctr" eaLnBrk="1" hangingPunct="1"/>
              <a:r>
                <a:rPr lang="en-US" altLang="ko-KR" sz="1200" b="1">
                  <a:solidFill>
                    <a:srgbClr val="FFFFFF"/>
                  </a:solidFill>
                  <a:latin typeface="Arial Black" panose="020B0A04020102020204" pitchFamily="34" charset="0"/>
                  <a:ea typeface="HY견고딕" panose="02030600000101010101" pitchFamily="18" charset="-127"/>
                </a:rPr>
                <a:t>A/S</a:t>
              </a:r>
            </a:p>
          </p:txBody>
        </p:sp>
        <p:sp>
          <p:nvSpPr>
            <p:cNvPr id="21520" name="Oval 29"/>
            <p:cNvSpPr>
              <a:spLocks noChangeArrowheads="1"/>
            </p:cNvSpPr>
            <p:nvPr/>
          </p:nvSpPr>
          <p:spPr bwMode="auto">
            <a:xfrm>
              <a:off x="6637338" y="2327275"/>
              <a:ext cx="1649412" cy="458788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60001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sz="1300" b="1">
                <a:solidFill>
                  <a:srgbClr val="000000"/>
                </a:solidFill>
              </a:endParaRPr>
            </a:p>
          </p:txBody>
        </p:sp>
        <p:pic>
          <p:nvPicPr>
            <p:cNvPr id="21521" name="Picture 38" descr="yellowish_ball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329363" y="1073150"/>
              <a:ext cx="1477962" cy="147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22" name="Text Box 45"/>
            <p:cNvSpPr txBox="1">
              <a:spLocks noChangeArrowheads="1"/>
            </p:cNvSpPr>
            <p:nvPr/>
          </p:nvSpPr>
          <p:spPr bwMode="auto">
            <a:xfrm>
              <a:off x="6513183" y="1476375"/>
              <a:ext cx="1153184" cy="7152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hangingPunct="1"/>
              <a:r>
                <a:rPr lang="en-US" altLang="ko-KR" sz="1200" b="1">
                  <a:solidFill>
                    <a:srgbClr val="FFFFFF"/>
                  </a:solidFill>
                  <a:latin typeface="Arial Black" panose="020B0A04020102020204" pitchFamily="34" charset="0"/>
                  <a:ea typeface="HY견고딕" panose="02030600000101010101" pitchFamily="18" charset="-127"/>
                </a:rPr>
                <a:t>Technology</a:t>
              </a:r>
            </a:p>
            <a:p>
              <a:pPr algn="ctr" eaLnBrk="1" hangingPunct="1"/>
              <a:r>
                <a:rPr lang="en-US" altLang="ko-KR" sz="1200" b="1">
                  <a:solidFill>
                    <a:srgbClr val="FFFFFF"/>
                  </a:solidFill>
                  <a:latin typeface="Arial Black" panose="020B0A04020102020204" pitchFamily="34" charset="0"/>
                  <a:ea typeface="HY견고딕" panose="02030600000101010101" pitchFamily="18" charset="-127"/>
                </a:rPr>
                <a:t>/ Excellent </a:t>
              </a:r>
            </a:p>
            <a:p>
              <a:pPr algn="ctr" eaLnBrk="1" hangingPunct="1"/>
              <a:r>
                <a:rPr lang="en-US" altLang="ko-KR" sz="1200" b="1">
                  <a:solidFill>
                    <a:srgbClr val="FFFFFF"/>
                  </a:solidFill>
                  <a:latin typeface="Arial Black" panose="020B0A04020102020204" pitchFamily="34" charset="0"/>
                  <a:ea typeface="HY견고딕" panose="02030600000101010101" pitchFamily="18" charset="-127"/>
                </a:rPr>
                <a:t>Product</a:t>
              </a:r>
            </a:p>
          </p:txBody>
        </p:sp>
        <p:sp>
          <p:nvSpPr>
            <p:cNvPr id="21523" name="Oval 26"/>
            <p:cNvSpPr>
              <a:spLocks noChangeArrowheads="1"/>
            </p:cNvSpPr>
            <p:nvPr/>
          </p:nvSpPr>
          <p:spPr bwMode="auto">
            <a:xfrm>
              <a:off x="1611313" y="2274888"/>
              <a:ext cx="1649412" cy="460375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60001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sz="1300" b="1">
                <a:solidFill>
                  <a:srgbClr val="000000"/>
                </a:solidFill>
              </a:endParaRPr>
            </a:p>
          </p:txBody>
        </p:sp>
        <p:pic>
          <p:nvPicPr>
            <p:cNvPr id="21524" name="Picture 41" descr="Purple_ball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57312" y="1071563"/>
              <a:ext cx="1477962" cy="14795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25" name="Text Box 42"/>
            <p:cNvSpPr txBox="1">
              <a:spLocks noChangeArrowheads="1"/>
            </p:cNvSpPr>
            <p:nvPr/>
          </p:nvSpPr>
          <p:spPr bwMode="auto">
            <a:xfrm>
              <a:off x="1482111" y="1507291"/>
              <a:ext cx="1108912" cy="510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lang="en-US" altLang="ko-KR" sz="1200" b="1">
                  <a:solidFill>
                    <a:srgbClr val="FFFFFF"/>
                  </a:solidFill>
                  <a:latin typeface="Arial Black" panose="020B0A04020102020204" pitchFamily="34" charset="0"/>
                  <a:ea typeface="HY견고딕" panose="02030600000101010101" pitchFamily="18" charset="-127"/>
                </a:rPr>
                <a:t>Domestic</a:t>
              </a:r>
            </a:p>
            <a:p>
              <a:pPr eaLnBrk="1" hangingPunct="1"/>
              <a:r>
                <a:rPr lang="en-US" altLang="ko-KR" sz="1200" b="1">
                  <a:solidFill>
                    <a:srgbClr val="FFFFFF"/>
                  </a:solidFill>
                  <a:latin typeface="Arial Black" panose="020B0A04020102020204" pitchFamily="34" charset="0"/>
                  <a:ea typeface="HY견고딕" panose="02030600000101010101" pitchFamily="18" charset="-127"/>
                </a:rPr>
                <a:t>Production</a:t>
              </a:r>
            </a:p>
          </p:txBody>
        </p:sp>
        <p:sp>
          <p:nvSpPr>
            <p:cNvPr id="21526" name="Oval 28"/>
            <p:cNvSpPr>
              <a:spLocks noChangeArrowheads="1"/>
            </p:cNvSpPr>
            <p:nvPr/>
          </p:nvSpPr>
          <p:spPr bwMode="auto">
            <a:xfrm>
              <a:off x="6786563" y="5899150"/>
              <a:ext cx="1649412" cy="458788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60001"/>
                  </a:srgbClr>
                </a:gs>
                <a:gs pos="100000">
                  <a:srgbClr val="000000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endParaRPr lang="ko-KR" altLang="en-US" sz="1300" b="1">
                <a:solidFill>
                  <a:srgbClr val="000000"/>
                </a:solidFill>
              </a:endParaRPr>
            </a:p>
          </p:txBody>
        </p:sp>
        <p:pic>
          <p:nvPicPr>
            <p:cNvPr id="21527" name="Picture 39" descr="cobalt blue_ball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81763" y="4572000"/>
              <a:ext cx="1477962" cy="14779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28" name="Text Box 44"/>
            <p:cNvSpPr txBox="1">
              <a:spLocks noChangeArrowheads="1"/>
            </p:cNvSpPr>
            <p:nvPr/>
          </p:nvSpPr>
          <p:spPr bwMode="auto">
            <a:xfrm>
              <a:off x="6542594" y="5013642"/>
              <a:ext cx="1238808" cy="510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eaLnBrk="1" hangingPunct="1"/>
              <a:r>
                <a:rPr lang="en-US" altLang="ko-KR" sz="1200" b="1" dirty="0">
                  <a:solidFill>
                    <a:srgbClr val="FFFFFF"/>
                  </a:solidFill>
                  <a:latin typeface="Arial Black" panose="020B0A04020102020204" pitchFamily="34" charset="0"/>
                  <a:ea typeface="HY견고딕" panose="02030600000101010101" pitchFamily="18" charset="-127"/>
                </a:rPr>
                <a:t>Preventive</a:t>
              </a:r>
            </a:p>
            <a:p>
              <a:pPr eaLnBrk="1" hangingPunct="1"/>
              <a:r>
                <a:rPr lang="en-US" altLang="ko-KR" sz="1200" b="1" dirty="0">
                  <a:solidFill>
                    <a:srgbClr val="FFFFFF"/>
                  </a:solidFill>
                  <a:latin typeface="Arial Black" panose="020B0A04020102020204" pitchFamily="34" charset="0"/>
                  <a:ea typeface="HY견고딕" panose="02030600000101010101" pitchFamily="18" charset="-127"/>
                </a:rPr>
                <a:t>Maintenance</a:t>
              </a:r>
            </a:p>
          </p:txBody>
        </p:sp>
      </p:grpSp>
      <p:sp>
        <p:nvSpPr>
          <p:cNvPr id="21507" name="Text Box 6"/>
          <p:cNvSpPr txBox="1">
            <a:spLocks noChangeArrowheads="1"/>
          </p:cNvSpPr>
          <p:nvPr/>
        </p:nvSpPr>
        <p:spPr bwMode="auto">
          <a:xfrm>
            <a:off x="225425" y="165100"/>
            <a:ext cx="67945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2" tIns="45716" rIns="91432" bIns="45716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ko-KR" sz="24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Company Introduction</a:t>
            </a:r>
            <a:endParaRPr lang="ko-KR" altLang="en-US" sz="2400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4" name="그림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9383" y="3084724"/>
            <a:ext cx="1396470" cy="487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763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그림 10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" y="4730180"/>
            <a:ext cx="9144000" cy="2132856"/>
          </a:xfrm>
          <a:prstGeom prst="rect">
            <a:avLst/>
          </a:prstGeom>
          <a:effectLst>
            <a:reflection blurRad="6350" stA="52000" endA="300" endPos="6000" dir="5400000" sy="-100000" algn="bl" rotWithShape="0"/>
          </a:effectLst>
        </p:spPr>
      </p:pic>
      <p:sp>
        <p:nvSpPr>
          <p:cNvPr id="5" name="직사각형 4"/>
          <p:cNvSpPr/>
          <p:nvPr/>
        </p:nvSpPr>
        <p:spPr>
          <a:xfrm>
            <a:off x="713953" y="762649"/>
            <a:ext cx="7457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01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70" y="260648"/>
            <a:ext cx="1078146" cy="407980"/>
          </a:xfrm>
          <a:prstGeom prst="rect">
            <a:avLst/>
          </a:prstGeom>
        </p:spPr>
      </p:pic>
      <p:sp>
        <p:nvSpPr>
          <p:cNvPr id="30" name="모서리가 둥근 직사각형 29"/>
          <p:cNvSpPr/>
          <p:nvPr/>
        </p:nvSpPr>
        <p:spPr>
          <a:xfrm>
            <a:off x="6515327" y="2646781"/>
            <a:ext cx="1296144" cy="360040"/>
          </a:xfrm>
          <a:prstGeom prst="roundRect">
            <a:avLst/>
          </a:prstGeom>
          <a:solidFill>
            <a:schemeClr val="accent3">
              <a:lumMod val="50000"/>
              <a:alpha val="58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20000"/>
                <a:lumOff val="8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Eco Clean Mat</a:t>
            </a:r>
            <a:endParaRPr lang="en-US" altLang="ko-KR" sz="1000" b="1" dirty="0">
              <a:solidFill>
                <a:schemeClr val="bg1"/>
              </a:solidFill>
            </a:endParaRPr>
          </a:p>
        </p:txBody>
      </p:sp>
      <p:sp>
        <p:nvSpPr>
          <p:cNvPr id="31" name="모서리가 둥근 직사각형 30"/>
          <p:cNvSpPr/>
          <p:nvPr/>
        </p:nvSpPr>
        <p:spPr>
          <a:xfrm>
            <a:off x="6525377" y="3237173"/>
            <a:ext cx="1296144" cy="360040"/>
          </a:xfrm>
          <a:prstGeom prst="roundRect">
            <a:avLst/>
          </a:prstGeom>
          <a:solidFill>
            <a:schemeClr val="accent3">
              <a:lumMod val="50000"/>
              <a:alpha val="58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20000"/>
                <a:lumOff val="8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/>
              <a:t>Book sterilizer</a:t>
            </a:r>
            <a:endParaRPr lang="en-US" altLang="ko-KR" sz="1000" b="1" dirty="0">
              <a:solidFill>
                <a:schemeClr val="bg1"/>
              </a:solidFill>
            </a:endParaRPr>
          </a:p>
        </p:txBody>
      </p:sp>
      <p:sp>
        <p:nvSpPr>
          <p:cNvPr id="29" name="모서리가 둥근 직사각형 28"/>
          <p:cNvSpPr/>
          <p:nvPr/>
        </p:nvSpPr>
        <p:spPr>
          <a:xfrm>
            <a:off x="3915166" y="2646781"/>
            <a:ext cx="1296144" cy="360040"/>
          </a:xfrm>
          <a:prstGeom prst="roundRect">
            <a:avLst/>
          </a:prstGeom>
          <a:solidFill>
            <a:schemeClr val="accent5">
              <a:lumMod val="50000"/>
              <a:alpha val="59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20000"/>
                <a:lumOff val="8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Safety film</a:t>
            </a:r>
            <a:endParaRPr lang="en-US" altLang="ko-KR" sz="1000" b="1" dirty="0">
              <a:solidFill>
                <a:schemeClr val="bg1"/>
              </a:solidFill>
            </a:endParaRPr>
          </a:p>
        </p:txBody>
      </p:sp>
      <p:cxnSp>
        <p:nvCxnSpPr>
          <p:cNvPr id="70" name="꺾인 연결선 69"/>
          <p:cNvCxnSpPr>
            <a:stCxn id="41" idx="1"/>
            <a:endCxn id="29" idx="1"/>
          </p:cNvCxnSpPr>
          <p:nvPr/>
        </p:nvCxnSpPr>
        <p:spPr>
          <a:xfrm rot="10800000" flipH="1" flipV="1">
            <a:off x="3910602" y="2221999"/>
            <a:ext cx="4564" cy="604801"/>
          </a:xfrm>
          <a:prstGeom prst="bentConnector3">
            <a:avLst>
              <a:gd name="adj1" fmla="val -5008764"/>
            </a:avLst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꺾인 연결선 75"/>
          <p:cNvCxnSpPr>
            <a:cxnSpLocks/>
            <a:stCxn id="41" idx="1"/>
          </p:cNvCxnSpPr>
          <p:nvPr/>
        </p:nvCxnSpPr>
        <p:spPr>
          <a:xfrm rot="10800000" flipH="1" flipV="1">
            <a:off x="3910602" y="2221999"/>
            <a:ext cx="31580" cy="1450563"/>
          </a:xfrm>
          <a:prstGeom prst="bentConnector4">
            <a:avLst>
              <a:gd name="adj1" fmla="val -723876"/>
              <a:gd name="adj2" fmla="val 82948"/>
            </a:avLst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꺾인 연결선 81"/>
          <p:cNvCxnSpPr>
            <a:stCxn id="42" idx="1"/>
            <a:endCxn id="30" idx="1"/>
          </p:cNvCxnSpPr>
          <p:nvPr/>
        </p:nvCxnSpPr>
        <p:spPr>
          <a:xfrm rot="10800000" flipV="1">
            <a:off x="6515327" y="2221999"/>
            <a:ext cx="12700" cy="604801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꺾인 연결선 87"/>
          <p:cNvCxnSpPr>
            <a:stCxn id="42" idx="1"/>
            <a:endCxn id="31" idx="1"/>
          </p:cNvCxnSpPr>
          <p:nvPr/>
        </p:nvCxnSpPr>
        <p:spPr>
          <a:xfrm rot="10800000" flipH="1" flipV="1">
            <a:off x="6515327" y="2221999"/>
            <a:ext cx="10050" cy="1195193"/>
          </a:xfrm>
          <a:prstGeom prst="bentConnector3">
            <a:avLst>
              <a:gd name="adj1" fmla="val -2274627"/>
            </a:avLst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모서리가 둥근 직사각형 33">
            <a:extLst>
              <a:ext uri="{FF2B5EF4-FFF2-40B4-BE49-F238E27FC236}">
                <a16:creationId xmlns:a16="http://schemas.microsoft.com/office/drawing/2014/main" id="{EA779CBD-EF29-41F8-AB9B-0923C1E3053E}"/>
              </a:ext>
            </a:extLst>
          </p:cNvPr>
          <p:cNvSpPr/>
          <p:nvPr/>
        </p:nvSpPr>
        <p:spPr>
          <a:xfrm>
            <a:off x="1331639" y="2646781"/>
            <a:ext cx="1296144" cy="360040"/>
          </a:xfrm>
          <a:prstGeom prst="roundRect">
            <a:avLst/>
          </a:prstGeom>
          <a:solidFill>
            <a:schemeClr val="tx2">
              <a:lumMod val="50000"/>
              <a:alpha val="7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20000"/>
                <a:lumOff val="8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 err="1">
                <a:solidFill>
                  <a:schemeClr val="bg1"/>
                </a:solidFill>
              </a:rPr>
              <a:t>MicroScope</a:t>
            </a:r>
            <a:endParaRPr lang="en-US" altLang="ko-KR" sz="1000" b="1" dirty="0">
              <a:solidFill>
                <a:schemeClr val="bg1"/>
              </a:solidFill>
            </a:endParaRPr>
          </a:p>
        </p:txBody>
      </p:sp>
      <p:sp>
        <p:nvSpPr>
          <p:cNvPr id="49" name="모서리가 둥근 직사각형 34">
            <a:extLst>
              <a:ext uri="{FF2B5EF4-FFF2-40B4-BE49-F238E27FC236}">
                <a16:creationId xmlns:a16="http://schemas.microsoft.com/office/drawing/2014/main" id="{C23C91AD-3BBD-45F9-A0B3-B6ACB65D108B}"/>
              </a:ext>
            </a:extLst>
          </p:cNvPr>
          <p:cNvSpPr/>
          <p:nvPr/>
        </p:nvSpPr>
        <p:spPr>
          <a:xfrm>
            <a:off x="1331639" y="3192068"/>
            <a:ext cx="1296144" cy="360040"/>
          </a:xfrm>
          <a:prstGeom prst="roundRect">
            <a:avLst/>
          </a:prstGeom>
          <a:solidFill>
            <a:schemeClr val="tx2">
              <a:lumMod val="50000"/>
              <a:alpha val="7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20000"/>
                <a:lumOff val="8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Electronic Board</a:t>
            </a:r>
          </a:p>
        </p:txBody>
      </p:sp>
      <p:sp>
        <p:nvSpPr>
          <p:cNvPr id="51" name="모서리가 둥근 직사각형 36">
            <a:extLst>
              <a:ext uri="{FF2B5EF4-FFF2-40B4-BE49-F238E27FC236}">
                <a16:creationId xmlns:a16="http://schemas.microsoft.com/office/drawing/2014/main" id="{230C2592-137E-488D-8887-C9205A7449D1}"/>
              </a:ext>
            </a:extLst>
          </p:cNvPr>
          <p:cNvSpPr/>
          <p:nvPr/>
        </p:nvSpPr>
        <p:spPr>
          <a:xfrm>
            <a:off x="1340750" y="3751029"/>
            <a:ext cx="1296144" cy="360040"/>
          </a:xfrm>
          <a:prstGeom prst="roundRect">
            <a:avLst/>
          </a:prstGeom>
          <a:solidFill>
            <a:schemeClr val="tx2">
              <a:lumMod val="50000"/>
              <a:alpha val="7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20000"/>
                <a:lumOff val="8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3D Printer</a:t>
            </a:r>
          </a:p>
        </p:txBody>
      </p:sp>
      <p:cxnSp>
        <p:nvCxnSpPr>
          <p:cNvPr id="56" name="꺾인 연결선 13">
            <a:extLst>
              <a:ext uri="{FF2B5EF4-FFF2-40B4-BE49-F238E27FC236}">
                <a16:creationId xmlns:a16="http://schemas.microsoft.com/office/drawing/2014/main" id="{2B9BC8F0-4A71-41FE-B759-38AD19E5025D}"/>
              </a:ext>
            </a:extLst>
          </p:cNvPr>
          <p:cNvCxnSpPr/>
          <p:nvPr/>
        </p:nvCxnSpPr>
        <p:spPr>
          <a:xfrm rot="10800000" flipV="1">
            <a:off x="1331639" y="2221999"/>
            <a:ext cx="12700" cy="604801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꺾인 연결선 42">
            <a:extLst>
              <a:ext uri="{FF2B5EF4-FFF2-40B4-BE49-F238E27FC236}">
                <a16:creationId xmlns:a16="http://schemas.microsoft.com/office/drawing/2014/main" id="{86D86258-FF39-4536-93FD-D2B34AF884C0}"/>
              </a:ext>
            </a:extLst>
          </p:cNvPr>
          <p:cNvCxnSpPr/>
          <p:nvPr/>
        </p:nvCxnSpPr>
        <p:spPr>
          <a:xfrm rot="10800000" flipV="1">
            <a:off x="1331639" y="2222000"/>
            <a:ext cx="12700" cy="1150088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꺾인 연결선 45">
            <a:extLst>
              <a:ext uri="{FF2B5EF4-FFF2-40B4-BE49-F238E27FC236}">
                <a16:creationId xmlns:a16="http://schemas.microsoft.com/office/drawing/2014/main" id="{CF991625-1BE5-43A2-BAC8-396AF2039A23}"/>
              </a:ext>
            </a:extLst>
          </p:cNvPr>
          <p:cNvCxnSpPr/>
          <p:nvPr/>
        </p:nvCxnSpPr>
        <p:spPr>
          <a:xfrm rot="10800000" flipV="1">
            <a:off x="1331639" y="2221999"/>
            <a:ext cx="12700" cy="1695375"/>
          </a:xfrm>
          <a:prstGeom prst="bentConnector3">
            <a:avLst>
              <a:gd name="adj1" fmla="val 1800000"/>
            </a:avLst>
          </a:prstGeom>
          <a:ln w="127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모서리가 둥근 직사각형 32">
            <a:extLst>
              <a:ext uri="{FF2B5EF4-FFF2-40B4-BE49-F238E27FC236}">
                <a16:creationId xmlns:a16="http://schemas.microsoft.com/office/drawing/2014/main" id="{09E75F79-A35B-48A9-9E2D-39E2D2C0BF5E}"/>
              </a:ext>
            </a:extLst>
          </p:cNvPr>
          <p:cNvSpPr/>
          <p:nvPr/>
        </p:nvSpPr>
        <p:spPr>
          <a:xfrm>
            <a:off x="3932841" y="3339615"/>
            <a:ext cx="1296144" cy="360040"/>
          </a:xfrm>
          <a:prstGeom prst="roundRect">
            <a:avLst/>
          </a:prstGeom>
          <a:solidFill>
            <a:schemeClr val="accent5">
              <a:lumMod val="50000"/>
              <a:alpha val="59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20000"/>
                <a:lumOff val="8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Safety goods storage box</a:t>
            </a:r>
            <a:endParaRPr lang="en-US" altLang="ko-KR" sz="1000" b="1" dirty="0">
              <a:solidFill>
                <a:schemeClr val="bg1"/>
              </a:solidFill>
            </a:endParaRPr>
          </a:p>
        </p:txBody>
      </p:sp>
      <p:sp>
        <p:nvSpPr>
          <p:cNvPr id="42" name="모서리가 둥근 직사각형 41"/>
          <p:cNvSpPr/>
          <p:nvPr/>
        </p:nvSpPr>
        <p:spPr>
          <a:xfrm>
            <a:off x="6515327" y="2041980"/>
            <a:ext cx="1938397" cy="360040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20000"/>
                <a:lumOff val="8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 err="1">
                <a:solidFill>
                  <a:schemeClr val="bg1"/>
                </a:solidFill>
              </a:rPr>
              <a:t>Enviroment</a:t>
            </a:r>
            <a:endParaRPr lang="en-US" altLang="ko-KR" sz="1600" b="1" dirty="0">
              <a:solidFill>
                <a:schemeClr val="bg1"/>
              </a:solidFill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C7C61E0-8FCF-4698-9162-A595FFE7D5FD}"/>
              </a:ext>
            </a:extLst>
          </p:cNvPr>
          <p:cNvSpPr txBox="1"/>
          <p:nvPr/>
        </p:nvSpPr>
        <p:spPr>
          <a:xfrm>
            <a:off x="560011" y="1273034"/>
            <a:ext cx="1165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회사 소개</a:t>
            </a:r>
          </a:p>
        </p:txBody>
      </p:sp>
      <p:cxnSp>
        <p:nvCxnSpPr>
          <p:cNvPr id="10" name="연결선: 꺾임 9">
            <a:extLst>
              <a:ext uri="{FF2B5EF4-FFF2-40B4-BE49-F238E27FC236}">
                <a16:creationId xmlns:a16="http://schemas.microsoft.com/office/drawing/2014/main" id="{A5FE7159-E1F7-4752-B7DA-241E5C30A4F5}"/>
              </a:ext>
            </a:extLst>
          </p:cNvPr>
          <p:cNvCxnSpPr>
            <a:cxnSpLocks/>
          </p:cNvCxnSpPr>
          <p:nvPr/>
        </p:nvCxnSpPr>
        <p:spPr>
          <a:xfrm rot="16200000" flipH="1">
            <a:off x="3061547" y="3151814"/>
            <a:ext cx="1595074" cy="350170"/>
          </a:xfrm>
          <a:prstGeom prst="bentConnector2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모서리가 둥근 직사각형 32">
            <a:extLst>
              <a:ext uri="{FF2B5EF4-FFF2-40B4-BE49-F238E27FC236}">
                <a16:creationId xmlns:a16="http://schemas.microsoft.com/office/drawing/2014/main" id="{CC6A07FB-695A-42DF-8D32-F18E478B495F}"/>
              </a:ext>
            </a:extLst>
          </p:cNvPr>
          <p:cNvSpPr/>
          <p:nvPr/>
        </p:nvSpPr>
        <p:spPr>
          <a:xfrm>
            <a:off x="3942182" y="3944416"/>
            <a:ext cx="1296144" cy="360040"/>
          </a:xfrm>
          <a:prstGeom prst="roundRect">
            <a:avLst/>
          </a:prstGeom>
          <a:solidFill>
            <a:schemeClr val="accent5">
              <a:lumMod val="50000"/>
              <a:alpha val="59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20000"/>
                <a:lumOff val="8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dirty="0"/>
              <a:t>Non-slip</a:t>
            </a:r>
            <a:endParaRPr lang="en-US" altLang="ko-KR" sz="1000" b="1" dirty="0">
              <a:solidFill>
                <a:schemeClr val="bg1"/>
              </a:solidFill>
            </a:endParaRPr>
          </a:p>
        </p:txBody>
      </p:sp>
      <p:sp>
        <p:nvSpPr>
          <p:cNvPr id="54" name="모서리가 둥근 직사각형 39">
            <a:extLst>
              <a:ext uri="{FF2B5EF4-FFF2-40B4-BE49-F238E27FC236}">
                <a16:creationId xmlns:a16="http://schemas.microsoft.com/office/drawing/2014/main" id="{E3C439EE-79C1-4968-836F-31E500ED00B2}"/>
              </a:ext>
            </a:extLst>
          </p:cNvPr>
          <p:cNvSpPr/>
          <p:nvPr/>
        </p:nvSpPr>
        <p:spPr>
          <a:xfrm>
            <a:off x="1331639" y="2041980"/>
            <a:ext cx="1944216" cy="36004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20000"/>
                <a:lumOff val="8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Education</a:t>
            </a:r>
          </a:p>
        </p:txBody>
      </p:sp>
      <p:sp>
        <p:nvSpPr>
          <p:cNvPr id="41" name="모서리가 둥근 직사각형 40"/>
          <p:cNvSpPr/>
          <p:nvPr/>
        </p:nvSpPr>
        <p:spPr>
          <a:xfrm>
            <a:off x="3910602" y="2041980"/>
            <a:ext cx="1938397" cy="360040"/>
          </a:xfrm>
          <a:prstGeom prst="roundRect">
            <a:avLst/>
          </a:prstGeom>
          <a:solidFill>
            <a:schemeClr val="accent5">
              <a:lumMod val="50000"/>
            </a:schemeClr>
          </a:solidFill>
          <a:ln>
            <a:noFill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20000"/>
                <a:lumOff val="8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600" b="1" dirty="0">
                <a:solidFill>
                  <a:schemeClr val="bg1"/>
                </a:solidFill>
              </a:rPr>
              <a:t>Safety</a:t>
            </a:r>
          </a:p>
        </p:txBody>
      </p:sp>
    </p:spTree>
    <p:extLst>
      <p:ext uri="{BB962C8B-B14F-4D97-AF65-F5344CB8AC3E}">
        <p14:creationId xmlns:p14="http://schemas.microsoft.com/office/powerpoint/2010/main" val="30722094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26720" y="0"/>
            <a:ext cx="1264920" cy="185166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13953" y="762649"/>
            <a:ext cx="7457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70" y="260648"/>
            <a:ext cx="1078146" cy="4079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60011" y="1273034"/>
            <a:ext cx="1165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제품 소개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2515966" y="934508"/>
            <a:ext cx="299213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accent1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Education Items</a:t>
            </a:r>
            <a:endParaRPr lang="ko-KR" altLang="en-US" sz="2800" b="1" dirty="0">
              <a:solidFill>
                <a:schemeClr val="accent1">
                  <a:lumMod val="50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grpSp>
        <p:nvGrpSpPr>
          <p:cNvPr id="32" name="그룹 31"/>
          <p:cNvGrpSpPr/>
          <p:nvPr/>
        </p:nvGrpSpPr>
        <p:grpSpPr>
          <a:xfrm>
            <a:off x="3701910" y="2204864"/>
            <a:ext cx="1446154" cy="1953460"/>
            <a:chOff x="313171" y="2474010"/>
            <a:chExt cx="1446154" cy="1953460"/>
          </a:xfrm>
        </p:grpSpPr>
        <p:sp>
          <p:nvSpPr>
            <p:cNvPr id="33" name="직사각형 83"/>
            <p:cNvSpPr>
              <a:spLocks noChangeArrowheads="1"/>
            </p:cNvSpPr>
            <p:nvPr/>
          </p:nvSpPr>
          <p:spPr bwMode="auto">
            <a:xfrm>
              <a:off x="316287" y="2943157"/>
              <a:ext cx="1443038" cy="1484313"/>
            </a:xfrm>
            <a:prstGeom prst="rect">
              <a:avLst/>
            </a:prstGeom>
            <a:noFill/>
            <a:ln w="19050" algn="ctr">
              <a:solidFill>
                <a:srgbClr val="6F6F6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0" hangingPunct="1"/>
              <a:endParaRPr kumimoji="0" lang="ko-KR" altLang="en-US" sz="1300" b="1">
                <a:solidFill>
                  <a:srgbClr val="1D528D"/>
                </a:solidFill>
                <a:latin typeface="맑은 고딕" panose="020B0503020000020004" pitchFamily="50" charset="-127"/>
                <a:ea typeface="나눔고딕" panose="020B0600000101010101" charset="-127"/>
              </a:endParaRPr>
            </a:p>
          </p:txBody>
        </p:sp>
        <p:sp>
          <p:nvSpPr>
            <p:cNvPr id="34" name="모서리가 둥근 직사각형 33"/>
            <p:cNvSpPr/>
            <p:nvPr/>
          </p:nvSpPr>
          <p:spPr>
            <a:xfrm>
              <a:off x="313171" y="2474010"/>
              <a:ext cx="1446153" cy="360040"/>
            </a:xfrm>
            <a:prstGeom prst="roundRect">
              <a:avLst/>
            </a:prstGeom>
            <a:solidFill>
              <a:schemeClr val="tx2">
                <a:lumMod val="50000"/>
                <a:alpha val="70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contourClr>
                <a:schemeClr val="accent1">
                  <a:lumMod val="20000"/>
                  <a:lumOff val="80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100" dirty="0"/>
                <a:t>Electronic board</a:t>
              </a:r>
              <a:endParaRPr lang="en-US" altLang="ko-KR" sz="600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5" name="그룹 34"/>
          <p:cNvGrpSpPr/>
          <p:nvPr/>
        </p:nvGrpSpPr>
        <p:grpSpPr>
          <a:xfrm>
            <a:off x="1109622" y="2204864"/>
            <a:ext cx="1446154" cy="1953460"/>
            <a:chOff x="313171" y="2474010"/>
            <a:chExt cx="1446154" cy="1953460"/>
          </a:xfrm>
        </p:grpSpPr>
        <p:sp>
          <p:nvSpPr>
            <p:cNvPr id="36" name="직사각형 83"/>
            <p:cNvSpPr>
              <a:spLocks noChangeArrowheads="1"/>
            </p:cNvSpPr>
            <p:nvPr/>
          </p:nvSpPr>
          <p:spPr bwMode="auto">
            <a:xfrm>
              <a:off x="316287" y="2943157"/>
              <a:ext cx="1443038" cy="1484313"/>
            </a:xfrm>
            <a:prstGeom prst="rect">
              <a:avLst/>
            </a:prstGeom>
            <a:noFill/>
            <a:ln w="19050" algn="ctr">
              <a:solidFill>
                <a:srgbClr val="6F6F6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0" hangingPunct="1"/>
              <a:endParaRPr kumimoji="0" lang="ko-KR" altLang="en-US" sz="1300" b="1">
                <a:solidFill>
                  <a:srgbClr val="1D528D"/>
                </a:solidFill>
                <a:latin typeface="맑은 고딕" panose="020B0503020000020004" pitchFamily="50" charset="-127"/>
                <a:ea typeface="나눔고딕" panose="020B0600000101010101" charset="-127"/>
              </a:endParaRPr>
            </a:p>
          </p:txBody>
        </p:sp>
        <p:sp>
          <p:nvSpPr>
            <p:cNvPr id="37" name="모서리가 둥근 직사각형 36"/>
            <p:cNvSpPr/>
            <p:nvPr/>
          </p:nvSpPr>
          <p:spPr>
            <a:xfrm>
              <a:off x="313171" y="2474010"/>
              <a:ext cx="1446153" cy="360040"/>
            </a:xfrm>
            <a:prstGeom prst="roundRect">
              <a:avLst/>
            </a:prstGeom>
            <a:solidFill>
              <a:schemeClr val="tx2">
                <a:lumMod val="50000"/>
                <a:alpha val="70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contourClr>
                <a:schemeClr val="accent1">
                  <a:lumMod val="20000"/>
                  <a:lumOff val="80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</a:rPr>
                <a:t>Microscope</a:t>
              </a:r>
            </a:p>
          </p:txBody>
        </p:sp>
      </p:grpSp>
      <p:grpSp>
        <p:nvGrpSpPr>
          <p:cNvPr id="38" name="그룹 37"/>
          <p:cNvGrpSpPr/>
          <p:nvPr/>
        </p:nvGrpSpPr>
        <p:grpSpPr>
          <a:xfrm>
            <a:off x="6444208" y="2204864"/>
            <a:ext cx="1446154" cy="1953460"/>
            <a:chOff x="313171" y="2474010"/>
            <a:chExt cx="1446154" cy="1953460"/>
          </a:xfrm>
        </p:grpSpPr>
        <p:sp>
          <p:nvSpPr>
            <p:cNvPr id="39" name="직사각형 83"/>
            <p:cNvSpPr>
              <a:spLocks noChangeArrowheads="1"/>
            </p:cNvSpPr>
            <p:nvPr/>
          </p:nvSpPr>
          <p:spPr bwMode="auto">
            <a:xfrm>
              <a:off x="316287" y="2943157"/>
              <a:ext cx="1443038" cy="1484313"/>
            </a:xfrm>
            <a:prstGeom prst="rect">
              <a:avLst/>
            </a:prstGeom>
            <a:noFill/>
            <a:ln w="19050" algn="ctr">
              <a:solidFill>
                <a:srgbClr val="6F6F6F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1pPr>
              <a:lvl2pPr marL="742950" indent="-28575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2pPr>
              <a:lvl3pPr marL="11430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3pPr>
              <a:lvl4pPr marL="16002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4pPr>
              <a:lvl5pPr marL="2057400" indent="-228600" eaLnBrk="0" hangingPunct="0"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굴림" panose="020B0600000101010101" pitchFamily="50" charset="-127"/>
                  <a:ea typeface="굴림" panose="020B0600000101010101" pitchFamily="50" charset="-127"/>
                </a:defRPr>
              </a:lvl9pPr>
            </a:lstStyle>
            <a:p>
              <a:pPr algn="ctr" eaLnBrk="1" latinLnBrk="0" hangingPunct="1"/>
              <a:endParaRPr kumimoji="0" lang="ko-KR" altLang="en-US" sz="1300" b="1">
                <a:solidFill>
                  <a:srgbClr val="1D528D"/>
                </a:solidFill>
                <a:latin typeface="맑은 고딕" panose="020B0503020000020004" pitchFamily="50" charset="-127"/>
                <a:ea typeface="나눔고딕" panose="020B0600000101010101" charset="-127"/>
              </a:endParaRPr>
            </a:p>
          </p:txBody>
        </p:sp>
        <p:sp>
          <p:nvSpPr>
            <p:cNvPr id="40" name="모서리가 둥근 직사각형 39"/>
            <p:cNvSpPr/>
            <p:nvPr/>
          </p:nvSpPr>
          <p:spPr>
            <a:xfrm>
              <a:off x="313171" y="2474010"/>
              <a:ext cx="1446153" cy="360040"/>
            </a:xfrm>
            <a:prstGeom prst="roundRect">
              <a:avLst/>
            </a:prstGeom>
            <a:solidFill>
              <a:schemeClr val="tx2">
                <a:lumMod val="50000"/>
                <a:alpha val="70000"/>
              </a:schemeClr>
            </a:solidFill>
            <a:ln>
              <a:noFill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contourW="12700">
              <a:contourClr>
                <a:schemeClr val="accent1">
                  <a:lumMod val="20000"/>
                  <a:lumOff val="80000"/>
                </a:schemeClr>
              </a:contourClr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1000" b="1" dirty="0">
                  <a:solidFill>
                    <a:schemeClr val="bg1"/>
                  </a:solidFill>
                </a:rPr>
                <a:t>3D Printer</a:t>
              </a:r>
            </a:p>
          </p:txBody>
        </p:sp>
      </p:grpSp>
      <p:pic>
        <p:nvPicPr>
          <p:cNvPr id="44" name="그림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435" y="2766904"/>
            <a:ext cx="1298525" cy="1298525"/>
          </a:xfrm>
          <a:prstGeom prst="rect">
            <a:avLst/>
          </a:prstGeom>
        </p:spPr>
      </p:pic>
      <p:sp>
        <p:nvSpPr>
          <p:cNvPr id="45" name="Text Box 48"/>
          <p:cNvSpPr txBox="1">
            <a:spLocks noChangeArrowheads="1"/>
          </p:cNvSpPr>
          <p:nvPr/>
        </p:nvSpPr>
        <p:spPr bwMode="auto">
          <a:xfrm>
            <a:off x="1043609" y="4182614"/>
            <a:ext cx="1800199" cy="16850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9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■ </a:t>
            </a:r>
            <a:r>
              <a:rPr kumimoji="0" lang="en-US" altLang="ko-KR" sz="9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Stereo</a:t>
            </a:r>
            <a:r>
              <a:rPr kumimoji="0" lang="ko-KR" altLang="en-US" sz="9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9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Microscope</a:t>
            </a:r>
          </a:p>
          <a:p>
            <a:pPr eaLnBrk="1" hangingPunct="1">
              <a:spcBef>
                <a:spcPct val="50000"/>
              </a:spcBef>
            </a:pPr>
            <a:r>
              <a:rPr kumimoji="0" lang="ko-KR" altLang="en-US" sz="9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■ </a:t>
            </a:r>
            <a:r>
              <a:rPr kumimoji="0" lang="en-US" altLang="ko-KR" sz="9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Bio Microscope</a:t>
            </a:r>
          </a:p>
          <a:p>
            <a:pPr eaLnBrk="1" hangingPunct="1">
              <a:spcBef>
                <a:spcPct val="50000"/>
              </a:spcBef>
            </a:pPr>
            <a:r>
              <a:rPr kumimoji="0" lang="ko-KR" altLang="en-US" sz="900" dirty="0">
                <a:solidFill>
                  <a:srgbClr val="373737"/>
                </a:solidFill>
                <a:latin typeface="+mn-lt"/>
                <a:ea typeface="나눔고딕" panose="020B0600000101010101" charset="-127"/>
              </a:rPr>
              <a:t>■ </a:t>
            </a:r>
            <a:r>
              <a:rPr kumimoji="0" lang="en-US" altLang="ko-KR" sz="900" dirty="0">
                <a:solidFill>
                  <a:srgbClr val="373737"/>
                </a:solidFill>
                <a:latin typeface="+mn-lt"/>
                <a:ea typeface="나눔고딕" panose="020B0600000101010101" charset="-127"/>
              </a:rPr>
              <a:t>P</a:t>
            </a:r>
            <a:r>
              <a:rPr lang="en-US" altLang="ko-KR" sz="900" dirty="0">
                <a:latin typeface="+mn-lt"/>
              </a:rPr>
              <a:t>olarizing Microscope </a:t>
            </a:r>
          </a:p>
          <a:p>
            <a:pPr eaLnBrk="1" hangingPunct="1">
              <a:spcBef>
                <a:spcPct val="50000"/>
              </a:spcBef>
            </a:pPr>
            <a:r>
              <a:rPr kumimoji="0" lang="ko-KR" altLang="en-US" sz="900" dirty="0">
                <a:solidFill>
                  <a:srgbClr val="373737"/>
                </a:solidFill>
                <a:latin typeface="+mn-lt"/>
                <a:ea typeface="나눔고딕" panose="020B0600000101010101" charset="-127"/>
              </a:rPr>
              <a:t>■ </a:t>
            </a:r>
            <a:r>
              <a:rPr lang="en-US" altLang="ko-KR" sz="900" dirty="0">
                <a:latin typeface="+mn-lt"/>
              </a:rPr>
              <a:t>metal microscope</a:t>
            </a:r>
          </a:p>
          <a:p>
            <a:pPr eaLnBrk="1" hangingPunct="1">
              <a:spcBef>
                <a:spcPct val="50000"/>
              </a:spcBef>
            </a:pPr>
            <a:r>
              <a:rPr kumimoji="0" lang="ko-KR" altLang="en-US" sz="900" dirty="0">
                <a:solidFill>
                  <a:srgbClr val="373737"/>
                </a:solidFill>
                <a:latin typeface="+mn-lt"/>
                <a:ea typeface="나눔고딕" panose="020B0600000101010101" charset="-127"/>
              </a:rPr>
              <a:t>■ </a:t>
            </a:r>
            <a:r>
              <a:rPr lang="en-US" altLang="ko-KR" sz="900" dirty="0">
                <a:latin typeface="+mn-lt"/>
              </a:rPr>
              <a:t>Multimedia Imaging  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ko-KR" sz="900" dirty="0">
                <a:latin typeface="+mn-lt"/>
              </a:rPr>
              <a:t>    Microscope</a:t>
            </a:r>
          </a:p>
          <a:p>
            <a:pPr eaLnBrk="1" hangingPunct="1">
              <a:spcBef>
                <a:spcPct val="50000"/>
              </a:spcBef>
            </a:pPr>
            <a:r>
              <a:rPr kumimoji="0" lang="ko-KR" altLang="en-US" sz="900" dirty="0">
                <a:solidFill>
                  <a:srgbClr val="373737"/>
                </a:solidFill>
                <a:latin typeface="+mn-lt"/>
                <a:ea typeface="나눔고딕" panose="020B0600000101010101" charset="-127"/>
              </a:rPr>
              <a:t>■ </a:t>
            </a:r>
            <a:r>
              <a:rPr lang="en-US" altLang="ko-KR" sz="900" dirty="0">
                <a:latin typeface="+mn-lt"/>
              </a:rPr>
              <a:t>monitor-type microscope</a:t>
            </a:r>
            <a:endParaRPr kumimoji="0" lang="en-US" altLang="ko-KR" sz="900" dirty="0">
              <a:solidFill>
                <a:srgbClr val="373737"/>
              </a:solidFill>
              <a:latin typeface="+mn-lt"/>
              <a:ea typeface="나눔고딕" panose="020B0600000101010101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ko-KR" altLang="en-US" sz="9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endParaRPr kumimoji="0" lang="en-US" altLang="ko-KR" sz="900" dirty="0">
              <a:solidFill>
                <a:srgbClr val="373737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pic>
        <p:nvPicPr>
          <p:cNvPr id="47" name="그림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892" y="2763213"/>
            <a:ext cx="1201636" cy="707372"/>
          </a:xfrm>
          <a:prstGeom prst="rect">
            <a:avLst/>
          </a:prstGeom>
        </p:spPr>
      </p:pic>
      <p:pic>
        <p:nvPicPr>
          <p:cNvPr id="46" name="그림 4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9653" y="3312040"/>
            <a:ext cx="738645" cy="819107"/>
          </a:xfrm>
          <a:prstGeom prst="rect">
            <a:avLst/>
          </a:prstGeom>
        </p:spPr>
      </p:pic>
      <p:sp>
        <p:nvSpPr>
          <p:cNvPr id="48" name="Text Box 48"/>
          <p:cNvSpPr txBox="1">
            <a:spLocks noChangeArrowheads="1"/>
          </p:cNvSpPr>
          <p:nvPr/>
        </p:nvSpPr>
        <p:spPr bwMode="auto">
          <a:xfrm>
            <a:off x="3701910" y="4286994"/>
            <a:ext cx="1446153" cy="854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9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■ </a:t>
            </a:r>
            <a:r>
              <a:rPr lang="en-US" altLang="ko-KR" sz="900" dirty="0">
                <a:latin typeface="+mn-lt"/>
              </a:rPr>
              <a:t>86-inch UHD</a:t>
            </a:r>
          </a:p>
          <a:p>
            <a:pPr eaLnBrk="1" hangingPunct="1">
              <a:spcBef>
                <a:spcPct val="50000"/>
              </a:spcBef>
            </a:pPr>
            <a:r>
              <a:rPr lang="en-US" altLang="ko-KR" sz="900" dirty="0">
                <a:latin typeface="+mn-lt"/>
              </a:rPr>
              <a:t>   Electronic board</a:t>
            </a:r>
            <a:endParaRPr kumimoji="0" lang="en-US" altLang="ko-KR" sz="900" dirty="0">
              <a:solidFill>
                <a:srgbClr val="373737"/>
              </a:solidFill>
              <a:latin typeface="+mn-lt"/>
              <a:ea typeface="나눔고딕" panose="020B0600000101010101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ko-KR" altLang="en-US" sz="9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■ </a:t>
            </a:r>
            <a:r>
              <a:rPr kumimoji="0" lang="en-US" altLang="ko-KR" sz="9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DTB Ser.</a:t>
            </a:r>
          </a:p>
          <a:p>
            <a:pPr eaLnBrk="1" hangingPunct="1">
              <a:spcBef>
                <a:spcPct val="50000"/>
              </a:spcBef>
            </a:pPr>
            <a:endParaRPr kumimoji="0" lang="en-US" altLang="ko-KR" sz="900" dirty="0">
              <a:solidFill>
                <a:srgbClr val="373737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sp>
        <p:nvSpPr>
          <p:cNvPr id="54" name="Text Box 48"/>
          <p:cNvSpPr txBox="1">
            <a:spLocks noChangeArrowheads="1"/>
          </p:cNvSpPr>
          <p:nvPr/>
        </p:nvSpPr>
        <p:spPr bwMode="auto">
          <a:xfrm>
            <a:off x="6444208" y="4286994"/>
            <a:ext cx="1446153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9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■ </a:t>
            </a:r>
            <a:r>
              <a:rPr kumimoji="0" lang="en-US" altLang="ko-KR" sz="9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D3D-203</a:t>
            </a:r>
          </a:p>
          <a:p>
            <a:pPr eaLnBrk="1" hangingPunct="1">
              <a:spcBef>
                <a:spcPct val="50000"/>
              </a:spcBef>
            </a:pPr>
            <a:r>
              <a:rPr kumimoji="0" lang="ko-KR" altLang="en-US" sz="9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■ </a:t>
            </a:r>
            <a:r>
              <a:rPr kumimoji="0" lang="en-US" altLang="ko-KR" sz="9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D3D-303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5E162300-CE52-4578-8971-5FF54CCDCB8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4912" y="2844086"/>
            <a:ext cx="1124744" cy="11247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4584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번호 개체 틀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r>
              <a:rPr lang="en-US" altLang="ko-KR"/>
              <a:t>00</a:t>
            </a:r>
            <a:fld id="{CF612540-9602-46A0-9E57-34F7D20680C0}" type="slidenum">
              <a:rPr lang="ko-KR" altLang="en-US" smtClean="0"/>
              <a:pPr/>
              <a:t>8</a:t>
            </a:fld>
            <a:endParaRPr lang="ko-KR" altLang="en-US" dirty="0"/>
          </a:p>
        </p:txBody>
      </p:sp>
      <p:sp>
        <p:nvSpPr>
          <p:cNvPr id="3" name="직사각형 2"/>
          <p:cNvSpPr/>
          <p:nvPr/>
        </p:nvSpPr>
        <p:spPr>
          <a:xfrm>
            <a:off x="426720" y="0"/>
            <a:ext cx="1264920" cy="185166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13953" y="762649"/>
            <a:ext cx="7457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70" y="260648"/>
            <a:ext cx="1078146" cy="4079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60011" y="1273034"/>
            <a:ext cx="1165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제품 소개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2515966" y="934508"/>
            <a:ext cx="6304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accent1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Education Items – </a:t>
            </a:r>
            <a:r>
              <a:rPr lang="en-US" altLang="ko-KR" sz="2800" dirty="0">
                <a:latin typeface="나눔고딕 ExtraBold" panose="020B0600000101010101" charset="-127"/>
                <a:ea typeface="나눔고딕 ExtraBold" panose="020B0600000101010101" charset="-127"/>
              </a:rPr>
              <a:t>electronic desk</a:t>
            </a:r>
            <a:endParaRPr lang="ko-KR" altLang="en-US" sz="2800" b="1" dirty="0">
              <a:solidFill>
                <a:schemeClr val="accent1">
                  <a:lumMod val="50000"/>
                </a:schemeClr>
              </a:solidFill>
              <a:latin typeface="나눔고딕 ExtraBold" panose="020B0600000101010101" charset="-127"/>
              <a:ea typeface="나눔고딕 ExtraBold" panose="020B0600000101010101" charset="-127"/>
            </a:endParaRPr>
          </a:p>
        </p:txBody>
      </p:sp>
      <p:pic>
        <p:nvPicPr>
          <p:cNvPr id="8" name="그림 7">
            <a:extLst>
              <a:ext uri="{FF2B5EF4-FFF2-40B4-BE49-F238E27FC236}">
                <a16:creationId xmlns:a16="http://schemas.microsoft.com/office/drawing/2014/main" id="{124CA0DE-B6D5-4559-B199-BEBBD5B937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5229200"/>
            <a:ext cx="3646959" cy="1168021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id="{6203DCEF-645D-443E-950B-0FEC61C7BF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836" y="1950546"/>
            <a:ext cx="3889865" cy="2630743"/>
          </a:xfrm>
          <a:prstGeom prst="rect">
            <a:avLst/>
          </a:prstGeom>
        </p:spPr>
      </p:pic>
      <p:sp>
        <p:nvSpPr>
          <p:cNvPr id="14" name="Text Box 48">
            <a:extLst>
              <a:ext uri="{FF2B5EF4-FFF2-40B4-BE49-F238E27FC236}">
                <a16:creationId xmlns:a16="http://schemas.microsoft.com/office/drawing/2014/main" id="{6323CB4B-0FE7-4DFC-9C82-19CB133FAB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4404" y="2060848"/>
            <a:ext cx="4552091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kumimoji="0" lang="ko-KR" altLang="en-US" sz="1100" dirty="0">
                <a:solidFill>
                  <a:srgbClr val="373737"/>
                </a:solidFill>
                <a:latin typeface="나눔고딕" pitchFamily="2" charset="-127"/>
                <a:ea typeface="나눔고딕" pitchFamily="2" charset="-127"/>
              </a:rPr>
              <a:t>■</a:t>
            </a:r>
            <a:r>
              <a:rPr lang="en-US" altLang="ko-KR" sz="1100" dirty="0">
                <a:latin typeface="나눔고딕" pitchFamily="2" charset="-127"/>
                <a:ea typeface="나눔고딕" pitchFamily="2" charset="-127"/>
              </a:rPr>
              <a:t>11 different models for customized use</a:t>
            </a:r>
            <a:br>
              <a:rPr lang="en-US" altLang="ko-KR" sz="1100" dirty="0">
                <a:latin typeface="나눔고딕" pitchFamily="2" charset="-127"/>
                <a:ea typeface="나눔고딕" pitchFamily="2" charset="-127"/>
              </a:rPr>
            </a:br>
            <a:r>
              <a:rPr lang="en-US" altLang="ko-KR" sz="1100" dirty="0">
                <a:latin typeface="나눔고딕" pitchFamily="2" charset="-127"/>
                <a:ea typeface="나눔고딕" pitchFamily="2" charset="-127"/>
              </a:rPr>
              <a:t>   - 22-inch tablet monitor</a:t>
            </a:r>
            <a:br>
              <a:rPr lang="en-US" altLang="ko-KR" sz="1100" dirty="0">
                <a:latin typeface="나눔고딕" pitchFamily="2" charset="-127"/>
                <a:ea typeface="나눔고딕" pitchFamily="2" charset="-127"/>
              </a:rPr>
            </a:br>
            <a:r>
              <a:rPr lang="en-US" altLang="ko-KR" sz="1100" dirty="0">
                <a:latin typeface="나눔고딕" pitchFamily="2" charset="-127"/>
                <a:ea typeface="나눔고딕" pitchFamily="2" charset="-127"/>
              </a:rPr>
              <a:t> - Amp Integrated Controller</a:t>
            </a:r>
            <a:br>
              <a:rPr lang="en-US" altLang="ko-KR" sz="1100" dirty="0">
                <a:latin typeface="나눔고딕" pitchFamily="2" charset="-127"/>
                <a:ea typeface="나눔고딕" pitchFamily="2" charset="-127"/>
              </a:rPr>
            </a:br>
            <a:r>
              <a:rPr lang="en-US" altLang="ko-KR" sz="1100" dirty="0">
                <a:latin typeface="나눔고딕" pitchFamily="2" charset="-127"/>
                <a:ea typeface="나눔고딕" pitchFamily="2" charset="-127"/>
              </a:rPr>
              <a:t> - Goose neck microphone, wireless microphone provided</a:t>
            </a:r>
            <a:br>
              <a:rPr lang="en-US" altLang="ko-KR" sz="1100" dirty="0">
                <a:latin typeface="나눔고딕" pitchFamily="2" charset="-127"/>
                <a:ea typeface="나눔고딕" pitchFamily="2" charset="-127"/>
              </a:rPr>
            </a:br>
            <a:r>
              <a:rPr lang="en-US" altLang="ko-KR" sz="1100" dirty="0">
                <a:latin typeface="나눔고딕" pitchFamily="2" charset="-127"/>
                <a:ea typeface="나눔고딕" pitchFamily="2" charset="-127"/>
              </a:rPr>
              <a:t> - Provides a variety of functions for utilizing and progressing                                                           </a:t>
            </a:r>
          </a:p>
          <a:p>
            <a:pPr eaLnBrk="1" hangingPunct="1"/>
            <a:r>
              <a:rPr lang="en-US" altLang="ko-KR" sz="1100" dirty="0">
                <a:latin typeface="나눔고딕" pitchFamily="2" charset="-127"/>
                <a:ea typeface="나눔고딕" pitchFamily="2" charset="-127"/>
              </a:rPr>
              <a:t>   educational content a writing program</a:t>
            </a:r>
            <a:endParaRPr kumimoji="0" lang="en-US" altLang="ko-KR" sz="1100" dirty="0">
              <a:solidFill>
                <a:srgbClr val="373737"/>
              </a:solidFill>
              <a:latin typeface="나눔고딕" pitchFamily="2" charset="-127"/>
              <a:ea typeface="나눔고딕" pitchFamily="2" charset="-127"/>
            </a:endParaRPr>
          </a:p>
        </p:txBody>
      </p:sp>
      <p:sp>
        <p:nvSpPr>
          <p:cNvPr id="15" name="Text Box 48">
            <a:extLst>
              <a:ext uri="{FF2B5EF4-FFF2-40B4-BE49-F238E27FC236}">
                <a16:creationId xmlns:a16="http://schemas.microsoft.com/office/drawing/2014/main" id="{015467EE-08FA-4901-A77B-C1F8CDF61D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4404" y="3312860"/>
            <a:ext cx="455209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1100" dirty="0">
                <a:solidFill>
                  <a:srgbClr val="373737"/>
                </a:solidFill>
                <a:latin typeface="나눔고딕" pitchFamily="2" charset="-127"/>
                <a:ea typeface="나눔고딕" pitchFamily="2" charset="-127"/>
              </a:rPr>
              <a:t>■ </a:t>
            </a:r>
            <a:r>
              <a:rPr lang="en-US" altLang="ko-KR" sz="1100" dirty="0">
                <a:latin typeface="나눔고딕" pitchFamily="2" charset="-127"/>
                <a:ea typeface="나눔고딕" pitchFamily="2" charset="-127"/>
              </a:rPr>
              <a:t>Provides quick and precise touch (electronic pen, hand touch)</a:t>
            </a:r>
            <a:endParaRPr kumimoji="0" lang="en-US" altLang="ko-KR" sz="1100" dirty="0">
              <a:solidFill>
                <a:srgbClr val="373737"/>
              </a:solidFill>
              <a:latin typeface="나눔고딕" pitchFamily="2" charset="-127"/>
              <a:ea typeface="나눔고딕" pitchFamily="2" charset="-127"/>
            </a:endParaRPr>
          </a:p>
        </p:txBody>
      </p:sp>
      <p:sp>
        <p:nvSpPr>
          <p:cNvPr id="16" name="Text Box 48">
            <a:extLst>
              <a:ext uri="{FF2B5EF4-FFF2-40B4-BE49-F238E27FC236}">
                <a16:creationId xmlns:a16="http://schemas.microsoft.com/office/drawing/2014/main" id="{4F5B92BE-109F-4B6A-A384-6601ABFDA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4404" y="3744908"/>
            <a:ext cx="455209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1100" dirty="0">
                <a:solidFill>
                  <a:srgbClr val="373737"/>
                </a:solidFill>
                <a:latin typeface="나눔고딕" pitchFamily="2" charset="-127"/>
                <a:ea typeface="나눔고딕" pitchFamily="2" charset="-127"/>
              </a:rPr>
              <a:t>■ </a:t>
            </a:r>
            <a:r>
              <a:rPr lang="en-US" altLang="ko-KR" sz="1100" dirty="0">
                <a:latin typeface="나눔고딕" pitchFamily="2" charset="-127"/>
                <a:ea typeface="나눔고딕" pitchFamily="2" charset="-127"/>
              </a:rPr>
              <a:t>Durable durability and ergonomic design</a:t>
            </a:r>
            <a:endParaRPr kumimoji="0" lang="en-US" altLang="ko-KR" sz="1100" dirty="0">
              <a:solidFill>
                <a:srgbClr val="373737"/>
              </a:solidFill>
              <a:latin typeface="나눔고딕" pitchFamily="2" charset="-127"/>
              <a:ea typeface="나눔고딕" pitchFamily="2" charset="-127"/>
            </a:endParaRPr>
          </a:p>
        </p:txBody>
      </p:sp>
      <p:sp>
        <p:nvSpPr>
          <p:cNvPr id="17" name="Text Box 48">
            <a:extLst>
              <a:ext uri="{FF2B5EF4-FFF2-40B4-BE49-F238E27FC236}">
                <a16:creationId xmlns:a16="http://schemas.microsoft.com/office/drawing/2014/main" id="{135BB9AD-FAA0-4D82-9EB3-1E0AEFD6AB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4404" y="4104948"/>
            <a:ext cx="4552091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/>
            <a:r>
              <a:rPr kumimoji="0" lang="ko-KR" altLang="en-US" sz="1100" dirty="0">
                <a:solidFill>
                  <a:srgbClr val="373737"/>
                </a:solidFill>
                <a:latin typeface="나눔고딕" pitchFamily="2" charset="-127"/>
                <a:ea typeface="나눔고딕" pitchFamily="2" charset="-127"/>
              </a:rPr>
              <a:t>■ </a:t>
            </a:r>
            <a:r>
              <a:rPr lang="en-US" altLang="ko-KR" sz="1100" dirty="0">
                <a:latin typeface="나눔고딕" pitchFamily="2" charset="-127"/>
                <a:ea typeface="나눔고딕" pitchFamily="2" charset="-127"/>
              </a:rPr>
              <a:t>Provide convenient lecture preparation with one-touch start/end   </a:t>
            </a:r>
          </a:p>
          <a:p>
            <a:pPr eaLnBrk="1" hangingPunct="1"/>
            <a:r>
              <a:rPr lang="en-US" altLang="ko-KR" sz="1100" dirty="0">
                <a:latin typeface="나눔고딕" pitchFamily="2" charset="-127"/>
                <a:ea typeface="나눔고딕" pitchFamily="2" charset="-127"/>
              </a:rPr>
              <a:t>    of lecture</a:t>
            </a:r>
            <a:endParaRPr kumimoji="0" lang="en-US" altLang="ko-KR" sz="1100" dirty="0">
              <a:solidFill>
                <a:srgbClr val="373737"/>
              </a:solidFill>
              <a:latin typeface="나눔고딕" pitchFamily="2" charset="-127"/>
              <a:ea typeface="나눔고딕" pitchFamily="2" charset="-127"/>
            </a:endParaRPr>
          </a:p>
        </p:txBody>
      </p:sp>
      <p:sp>
        <p:nvSpPr>
          <p:cNvPr id="20" name="Text Box 48">
            <a:extLst>
              <a:ext uri="{FF2B5EF4-FFF2-40B4-BE49-F238E27FC236}">
                <a16:creationId xmlns:a16="http://schemas.microsoft.com/office/drawing/2014/main" id="{8E5E3D2F-E5EE-4284-B2C8-0E42B9928A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4403" y="4593179"/>
            <a:ext cx="4552091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ko-KR" altLang="en-US" sz="1100" dirty="0">
                <a:solidFill>
                  <a:srgbClr val="373737"/>
                </a:solidFill>
                <a:latin typeface="나눔고딕" pitchFamily="2" charset="-127"/>
                <a:ea typeface="나눔고딕" pitchFamily="2" charset="-127"/>
              </a:rPr>
              <a:t>■ </a:t>
            </a:r>
            <a:r>
              <a:rPr lang="en-US" altLang="ko-KR" sz="1100" dirty="0">
                <a:latin typeface="나눔고딕" pitchFamily="2" charset="-127"/>
                <a:ea typeface="나눔고딕" pitchFamily="2" charset="-127"/>
              </a:rPr>
              <a:t>convenient control system</a:t>
            </a:r>
            <a:endParaRPr kumimoji="0" lang="en-US" altLang="ko-KR" sz="1100" dirty="0">
              <a:solidFill>
                <a:srgbClr val="373737"/>
              </a:solidFill>
              <a:latin typeface="나눔고딕" pitchFamily="2" charset="-127"/>
              <a:ea typeface="나눔고딕" pitchFamily="2" charset="-127"/>
            </a:endParaRPr>
          </a:p>
        </p:txBody>
      </p:sp>
      <p:pic>
        <p:nvPicPr>
          <p:cNvPr id="12" name="그림 11">
            <a:extLst>
              <a:ext uri="{FF2B5EF4-FFF2-40B4-BE49-F238E27FC236}">
                <a16:creationId xmlns:a16="http://schemas.microsoft.com/office/drawing/2014/main" id="{74A7234B-1A63-4D84-8067-0C08287011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375" y="5016382"/>
            <a:ext cx="1340699" cy="1587670"/>
          </a:xfrm>
          <a:prstGeom prst="rect">
            <a:avLst/>
          </a:prstGeom>
        </p:spPr>
      </p:pic>
      <p:pic>
        <p:nvPicPr>
          <p:cNvPr id="21" name="그림 20">
            <a:extLst>
              <a:ext uri="{FF2B5EF4-FFF2-40B4-BE49-F238E27FC236}">
                <a16:creationId xmlns:a16="http://schemas.microsoft.com/office/drawing/2014/main" id="{A09AC0ED-0DDE-45B8-9536-90C9BC6CC73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9764" y="5040805"/>
            <a:ext cx="2834639" cy="1220818"/>
          </a:xfrm>
          <a:prstGeom prst="rect">
            <a:avLst/>
          </a:prstGeom>
        </p:spPr>
      </p:pic>
      <p:sp>
        <p:nvSpPr>
          <p:cNvPr id="23" name="Text Box 48">
            <a:extLst>
              <a:ext uri="{FF2B5EF4-FFF2-40B4-BE49-F238E27FC236}">
                <a16:creationId xmlns:a16="http://schemas.microsoft.com/office/drawing/2014/main" id="{EF4157FC-A2FA-4673-B933-0415D2A7E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23728" y="6319174"/>
            <a:ext cx="177718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kumimoji="0" lang="en-US" altLang="ko-KR" sz="400" b="1" dirty="0">
                <a:solidFill>
                  <a:schemeClr val="tx2">
                    <a:lumMod val="75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[</a:t>
            </a:r>
            <a:r>
              <a:rPr lang="en-US" altLang="ko-KR" sz="1000" dirty="0"/>
              <a:t>Integrated Controller System</a:t>
            </a:r>
            <a:r>
              <a:rPr kumimoji="0" lang="en-US" altLang="ko-KR" sz="400" b="1" dirty="0">
                <a:solidFill>
                  <a:schemeClr val="tx2">
                    <a:lumMod val="75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]</a:t>
            </a:r>
          </a:p>
        </p:txBody>
      </p:sp>
      <p:sp>
        <p:nvSpPr>
          <p:cNvPr id="24" name="Text Box 48">
            <a:extLst>
              <a:ext uri="{FF2B5EF4-FFF2-40B4-BE49-F238E27FC236}">
                <a16:creationId xmlns:a16="http://schemas.microsoft.com/office/drawing/2014/main" id="{A2289642-AE6E-42A3-99DF-FA6B0E041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83312" y="6389981"/>
            <a:ext cx="1239724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000" dirty="0"/>
              <a:t>Damage and theft prevention</a:t>
            </a:r>
            <a:endParaRPr kumimoji="0" lang="en-US" altLang="ko-KR" sz="400" b="1" dirty="0">
              <a:solidFill>
                <a:schemeClr val="tx2">
                  <a:lumMod val="75000"/>
                </a:schemeClr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sp>
        <p:nvSpPr>
          <p:cNvPr id="25" name="Text Box 48">
            <a:extLst>
              <a:ext uri="{FF2B5EF4-FFF2-40B4-BE49-F238E27FC236}">
                <a16:creationId xmlns:a16="http://schemas.microsoft.com/office/drawing/2014/main" id="{9DBC0623-370A-413E-8B58-EDC1C2651A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1641" y="6389981"/>
            <a:ext cx="1239724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100" dirty="0"/>
              <a:t>Adjusting the angle</a:t>
            </a:r>
            <a:endParaRPr kumimoji="0" lang="en-US" altLang="ko-KR" sz="600" b="1" dirty="0">
              <a:solidFill>
                <a:schemeClr val="tx2">
                  <a:lumMod val="75000"/>
                </a:schemeClr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sp>
        <p:nvSpPr>
          <p:cNvPr id="26" name="Text Box 48">
            <a:extLst>
              <a:ext uri="{FF2B5EF4-FFF2-40B4-BE49-F238E27FC236}">
                <a16:creationId xmlns:a16="http://schemas.microsoft.com/office/drawing/2014/main" id="{53562F63-564B-4C3B-AB34-3A05E6CA22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71544" y="6389981"/>
            <a:ext cx="1663876" cy="261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ko-KR" sz="1100" dirty="0"/>
              <a:t>7-inch controller pad</a:t>
            </a:r>
            <a:endParaRPr kumimoji="0" lang="en-US" altLang="ko-KR" sz="600" b="1" dirty="0">
              <a:solidFill>
                <a:schemeClr val="tx2">
                  <a:lumMod val="75000"/>
                </a:schemeClr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AAF10B5-76BC-4A91-8C35-8A1CA19C5689}"/>
              </a:ext>
            </a:extLst>
          </p:cNvPr>
          <p:cNvSpPr txBox="1"/>
          <p:nvPr/>
        </p:nvSpPr>
        <p:spPr>
          <a:xfrm>
            <a:off x="467544" y="2051556"/>
            <a:ext cx="1563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 dirty="0">
                <a:solidFill>
                  <a:srgbClr val="FFC000"/>
                </a:solidFill>
              </a:rPr>
              <a:t>DTB - Series</a:t>
            </a:r>
            <a:endParaRPr lang="ko-KR" altLang="en-US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5852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26720" y="0"/>
            <a:ext cx="1264920" cy="185166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13953" y="762649"/>
            <a:ext cx="7457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70" y="260648"/>
            <a:ext cx="1078146" cy="4079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60011" y="1273034"/>
            <a:ext cx="1165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제품 소개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2515966" y="934508"/>
            <a:ext cx="6304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accent1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Education Items - 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Electronic Board</a:t>
            </a: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DA0971F2-A363-437F-89F1-D268C667256C}"/>
              </a:ext>
            </a:extLst>
          </p:cNvPr>
          <p:cNvSpPr/>
          <p:nvPr/>
        </p:nvSpPr>
        <p:spPr>
          <a:xfrm>
            <a:off x="3347864" y="1717600"/>
            <a:ext cx="6030917" cy="4122850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1600" b="1" dirty="0">
                <a:solidFill>
                  <a:prstClr val="black"/>
                </a:solidFill>
                <a:latin typeface="나눔고딕" panose="020B0600000101010101" charset="-127"/>
                <a:ea typeface="나눔고딕" panose="020B0600000101010101" charset="-127"/>
                <a:cs typeface="Cordia New" panose="020B0304020202020204" pitchFamily="34" charset="-34"/>
              </a:rPr>
              <a:t>Diverse sense of touch &amp; Multi touch</a:t>
            </a:r>
          </a:p>
          <a:p>
            <a:pPr lvl="0">
              <a:lnSpc>
                <a:spcPct val="150000"/>
              </a:lnSpc>
            </a:pPr>
            <a:r>
              <a:rPr lang="en-US" altLang="ko-KR" sz="1400" dirty="0">
                <a:solidFill>
                  <a:prstClr val="black"/>
                </a:solidFill>
                <a:latin typeface="나눔고딕" panose="020B0600000101010101" charset="-127"/>
                <a:ea typeface="나눔고딕" panose="020B0600000101010101" charset="-127"/>
                <a:cs typeface="Cordia New" panose="020B0304020202020204" pitchFamily="34" charset="-34"/>
              </a:rPr>
              <a:t>     Use anything to touch and interact with the display</a:t>
            </a:r>
          </a:p>
          <a:p>
            <a:pPr lvl="0">
              <a:lnSpc>
                <a:spcPct val="150000"/>
              </a:lnSpc>
            </a:pPr>
            <a:r>
              <a:rPr lang="en-US" altLang="ko-KR" sz="1400" dirty="0">
                <a:solidFill>
                  <a:prstClr val="black"/>
                </a:solidFill>
                <a:latin typeface="나눔고딕" panose="020B0600000101010101" charset="-127"/>
                <a:ea typeface="나눔고딕" panose="020B0600000101010101" charset="-127"/>
                <a:cs typeface="Cordia New" panose="020B0304020202020204" pitchFamily="34" charset="-34"/>
              </a:rPr>
              <a:t>     with supporting 10 points multi touch</a:t>
            </a:r>
          </a:p>
          <a:p>
            <a:pPr lvl="0">
              <a:lnSpc>
                <a:spcPct val="150000"/>
              </a:lnSpc>
            </a:pPr>
            <a:endParaRPr lang="en-US" altLang="ko-KR" sz="1400" dirty="0">
              <a:solidFill>
                <a:prstClr val="black"/>
              </a:solidFill>
              <a:latin typeface="나눔고딕" panose="020B0600000101010101" charset="-127"/>
              <a:ea typeface="나눔고딕" panose="020B0600000101010101" charset="-127"/>
              <a:cs typeface="Cordia New" panose="020B0304020202020204" pitchFamily="34" charset="-34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1600" b="1" dirty="0">
                <a:solidFill>
                  <a:prstClr val="black"/>
                </a:solidFill>
                <a:latin typeface="나눔고딕" panose="020B0600000101010101" charset="-127"/>
                <a:ea typeface="나눔고딕" panose="020B0600000101010101" charset="-127"/>
                <a:cs typeface="Cordia New" panose="020B0304020202020204" pitchFamily="34" charset="-34"/>
              </a:rPr>
              <a:t>The best picture / video quality</a:t>
            </a:r>
          </a:p>
          <a:p>
            <a:pPr lvl="0">
              <a:lnSpc>
                <a:spcPct val="150000"/>
              </a:lnSpc>
            </a:pPr>
            <a:r>
              <a:rPr lang="en-US" altLang="ko-KR" sz="1400" dirty="0">
                <a:solidFill>
                  <a:prstClr val="black"/>
                </a:solidFill>
                <a:latin typeface="나눔고딕" panose="020B0600000101010101" charset="-127"/>
                <a:ea typeface="나눔고딕" panose="020B0600000101010101" charset="-127"/>
                <a:cs typeface="Cordia New" panose="020B0304020202020204" pitchFamily="34" charset="-34"/>
              </a:rPr>
              <a:t>    Realizing 4K(UHD) resolutions and 60Hz Refresh rate</a:t>
            </a:r>
          </a:p>
          <a:p>
            <a:pPr lvl="0">
              <a:lnSpc>
                <a:spcPct val="150000"/>
              </a:lnSpc>
            </a:pPr>
            <a:endParaRPr lang="en-US" altLang="ko-KR" sz="1400" b="1" dirty="0">
              <a:solidFill>
                <a:prstClr val="black"/>
              </a:solidFill>
              <a:latin typeface="나눔고딕" panose="020B0600000101010101" charset="-127"/>
              <a:ea typeface="나눔고딕" panose="020B0600000101010101" charset="-127"/>
              <a:cs typeface="Cordia New" panose="020B0304020202020204" pitchFamily="34" charset="-34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1600" b="1" dirty="0">
                <a:solidFill>
                  <a:prstClr val="black"/>
                </a:solidFill>
                <a:latin typeface="나눔고딕" panose="020B0600000101010101" charset="-127"/>
                <a:ea typeface="나눔고딕" panose="020B0600000101010101" charset="-127"/>
                <a:cs typeface="Cordia New" panose="020B0304020202020204" pitchFamily="34" charset="-34"/>
              </a:rPr>
              <a:t>Multiple easy cables connection</a:t>
            </a:r>
          </a:p>
          <a:p>
            <a:pPr lvl="0">
              <a:lnSpc>
                <a:spcPct val="150000"/>
              </a:lnSpc>
            </a:pPr>
            <a:r>
              <a:rPr lang="en-US" altLang="ko-KR" sz="1400" dirty="0">
                <a:solidFill>
                  <a:prstClr val="black"/>
                </a:solidFill>
                <a:latin typeface="나눔고딕" panose="020B0600000101010101" charset="-127"/>
                <a:ea typeface="나눔고딕" panose="020B0600000101010101" charset="-127"/>
                <a:cs typeface="Cordia New" panose="020B0304020202020204" pitchFamily="34" charset="-34"/>
              </a:rPr>
              <a:t>    To cable boxes, Video, Audio, USB, </a:t>
            </a:r>
            <a:r>
              <a:rPr lang="en-US" altLang="ko-KR" sz="1400" dirty="0" err="1">
                <a:solidFill>
                  <a:prstClr val="black"/>
                </a:solidFill>
                <a:latin typeface="나눔고딕" panose="020B0600000101010101" charset="-127"/>
                <a:ea typeface="나눔고딕" panose="020B0600000101010101" charset="-127"/>
                <a:cs typeface="Cordia New" panose="020B0304020202020204" pitchFamily="34" charset="-34"/>
              </a:rPr>
              <a:t>MiniPC</a:t>
            </a:r>
            <a:r>
              <a:rPr lang="en-US" altLang="ko-KR" sz="1400" dirty="0">
                <a:solidFill>
                  <a:prstClr val="black"/>
                </a:solidFill>
                <a:latin typeface="나눔고딕" panose="020B0600000101010101" charset="-127"/>
                <a:ea typeface="나눔고딕" panose="020B0600000101010101" charset="-127"/>
                <a:cs typeface="Cordia New" panose="020B0304020202020204" pitchFamily="34" charset="-34"/>
              </a:rPr>
              <a:t> and other devices</a:t>
            </a:r>
          </a:p>
          <a:p>
            <a:pPr lvl="0">
              <a:lnSpc>
                <a:spcPct val="150000"/>
              </a:lnSpc>
            </a:pPr>
            <a:endParaRPr lang="en-US" altLang="ko-KR" sz="1400" dirty="0">
              <a:solidFill>
                <a:prstClr val="black"/>
              </a:solidFill>
              <a:latin typeface="나눔고딕" panose="020B0600000101010101" charset="-127"/>
              <a:ea typeface="나눔고딕" panose="020B0600000101010101" charset="-127"/>
              <a:cs typeface="Cordia New" panose="020B0304020202020204" pitchFamily="34" charset="-34"/>
            </a:endParaRPr>
          </a:p>
          <a:p>
            <a:pPr marL="285750" lvl="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en-US" altLang="ko-KR" sz="1600" b="1" dirty="0">
                <a:solidFill>
                  <a:prstClr val="black"/>
                </a:solidFill>
                <a:latin typeface="나눔고딕" panose="020B0600000101010101" charset="-127"/>
                <a:ea typeface="나눔고딕" panose="020B0600000101010101" charset="-127"/>
                <a:cs typeface="Cordia New" panose="020B0304020202020204" pitchFamily="34" charset="-34"/>
              </a:rPr>
              <a:t>Long terms usages</a:t>
            </a:r>
          </a:p>
          <a:p>
            <a:pPr lvl="0">
              <a:lnSpc>
                <a:spcPct val="150000"/>
              </a:lnSpc>
            </a:pPr>
            <a:r>
              <a:rPr lang="en-US" altLang="ko-KR" sz="1600" b="1" dirty="0">
                <a:solidFill>
                  <a:prstClr val="black"/>
                </a:solidFill>
                <a:latin typeface="나눔고딕" panose="020B0600000101010101" charset="-127"/>
                <a:ea typeface="나눔고딕" panose="020B0600000101010101" charset="-127"/>
                <a:cs typeface="Cordia New" panose="020B0304020202020204" pitchFamily="34" charset="-34"/>
              </a:rPr>
              <a:t>    </a:t>
            </a:r>
            <a:r>
              <a:rPr lang="en-US" altLang="ko-KR" sz="1400" dirty="0">
                <a:solidFill>
                  <a:prstClr val="black"/>
                </a:solidFill>
                <a:latin typeface="나눔고딕" panose="020B0600000101010101" charset="-127"/>
                <a:ea typeface="나눔고딕" panose="020B0600000101010101" charset="-127"/>
                <a:cs typeface="Cordia New" panose="020B0304020202020204" pitchFamily="34" charset="-34"/>
              </a:rPr>
              <a:t>Without replacing any kinds of </a:t>
            </a:r>
            <a:r>
              <a:rPr lang="en-US" altLang="ko-KR" sz="1600" b="1" dirty="0">
                <a:solidFill>
                  <a:prstClr val="black"/>
                </a:solidFill>
                <a:latin typeface="나눔고딕" panose="020B0600000101010101" charset="-127"/>
                <a:ea typeface="나눔고딕" panose="020B0600000101010101" charset="-127"/>
                <a:cs typeface="Cordia New" panose="020B0304020202020204" pitchFamily="34" charset="-34"/>
              </a:rPr>
              <a:t> </a:t>
            </a:r>
            <a:r>
              <a:rPr lang="en-US" altLang="ko-KR" sz="1400" dirty="0">
                <a:solidFill>
                  <a:prstClr val="black"/>
                </a:solidFill>
                <a:latin typeface="나눔고딕" panose="020B0600000101010101" charset="-127"/>
                <a:ea typeface="나눔고딕" panose="020B0600000101010101" charset="-127"/>
                <a:cs typeface="Cordia New" panose="020B0304020202020204" pitchFamily="34" charset="-34"/>
              </a:rPr>
              <a:t>consumables, long terms</a:t>
            </a:r>
          </a:p>
          <a:p>
            <a:pPr lvl="0">
              <a:lnSpc>
                <a:spcPct val="150000"/>
              </a:lnSpc>
            </a:pPr>
            <a:r>
              <a:rPr lang="en-US" altLang="ko-KR" sz="1400" dirty="0">
                <a:solidFill>
                  <a:prstClr val="black"/>
                </a:solidFill>
                <a:latin typeface="나눔고딕" panose="020B0600000101010101" charset="-127"/>
                <a:ea typeface="나눔고딕" panose="020B0600000101010101" charset="-127"/>
                <a:cs typeface="Cordia New" panose="020B0304020202020204" pitchFamily="34" charset="-34"/>
              </a:rPr>
              <a:t>     life time with LED back light up to 60,000hrs</a:t>
            </a:r>
          </a:p>
        </p:txBody>
      </p:sp>
      <p:pic>
        <p:nvPicPr>
          <p:cNvPr id="10" name="Picture 2" descr="C:\Users\DE037\Desktop\해외영업\터치.JPG">
            <a:extLst>
              <a:ext uri="{FF2B5EF4-FFF2-40B4-BE49-F238E27FC236}">
                <a16:creationId xmlns:a16="http://schemas.microsoft.com/office/drawing/2014/main" id="{933B144B-AF66-4E31-8FCE-9EFFB99467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7653" y="1871183"/>
            <a:ext cx="3517525" cy="251414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그림 10" descr="00001.png">
            <a:extLst>
              <a:ext uri="{FF2B5EF4-FFF2-40B4-BE49-F238E27FC236}">
                <a16:creationId xmlns:a16="http://schemas.microsoft.com/office/drawing/2014/main" id="{6D91EE6D-D804-4C72-9423-938197B84397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2903" y="3957850"/>
            <a:ext cx="2461471" cy="2279462"/>
          </a:xfrm>
          <a:prstGeom prst="rect">
            <a:avLst/>
          </a:prstGeom>
        </p:spPr>
      </p:pic>
      <p:pic>
        <p:nvPicPr>
          <p:cNvPr id="12" name="Picture 8" descr="http://www.yamaha.com/YECDealerMedia/adgraphs/logos/HDMI_logo.jpg">
            <a:extLst>
              <a:ext uri="{FF2B5EF4-FFF2-40B4-BE49-F238E27FC236}">
                <a16:creationId xmlns:a16="http://schemas.microsoft.com/office/drawing/2014/main" id="{D244A204-443E-40FD-B202-360BA86DB6DD}"/>
              </a:ext>
            </a:extLst>
          </p:cNvPr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415175" y="6360448"/>
            <a:ext cx="1539829" cy="308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2" descr="C:\Users\OWNER\Desktop\4K.png">
            <a:extLst>
              <a:ext uri="{FF2B5EF4-FFF2-40B4-BE49-F238E27FC236}">
                <a16:creationId xmlns:a16="http://schemas.microsoft.com/office/drawing/2014/main" id="{1C50B98D-63FF-4725-961C-1E6F413283D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8052"/>
          <a:stretch/>
        </p:blipFill>
        <p:spPr bwMode="auto">
          <a:xfrm>
            <a:off x="5246531" y="6271631"/>
            <a:ext cx="765629" cy="3977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7" descr="USB111111111111111.png">
            <a:extLst>
              <a:ext uri="{FF2B5EF4-FFF2-40B4-BE49-F238E27FC236}">
                <a16:creationId xmlns:a16="http://schemas.microsoft.com/office/drawing/2014/main" id="{AEFDBB70-2777-48C9-A1AA-BC5518777B19}"/>
              </a:ext>
            </a:extLst>
          </p:cNvPr>
          <p:cNvPicPr/>
          <p:nvPr/>
        </p:nvPicPr>
        <p:blipFill>
          <a:blip r:embed="rId9" cstate="print"/>
          <a:srcRect b="32203"/>
          <a:stretch>
            <a:fillRect/>
          </a:stretch>
        </p:blipFill>
        <p:spPr>
          <a:xfrm>
            <a:off x="6384176" y="6244338"/>
            <a:ext cx="1093011" cy="38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16234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26720" y="0"/>
            <a:ext cx="1264920" cy="185166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13953" y="762649"/>
            <a:ext cx="7457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70" y="260648"/>
            <a:ext cx="1078146" cy="4079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60011" y="1273034"/>
            <a:ext cx="1165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제품 소개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2515966" y="934508"/>
            <a:ext cx="6304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accent1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Education Items – </a:t>
            </a:r>
            <a:r>
              <a:rPr lang="en-US" altLang="ko-KR" sz="28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Electronic Board</a:t>
            </a:r>
            <a:endParaRPr lang="ko-KR" altLang="en-US" sz="2800" b="1" dirty="0">
              <a:solidFill>
                <a:schemeClr val="accent1">
                  <a:lumMod val="50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8" name="제목 1">
            <a:extLst>
              <a:ext uri="{FF2B5EF4-FFF2-40B4-BE49-F238E27FC236}">
                <a16:creationId xmlns:a16="http://schemas.microsoft.com/office/drawing/2014/main" id="{651E7A4A-FD43-443B-878D-5205BB0BAE70}"/>
              </a:ext>
            </a:extLst>
          </p:cNvPr>
          <p:cNvSpPr txBox="1">
            <a:spLocks/>
          </p:cNvSpPr>
          <p:nvPr/>
        </p:nvSpPr>
        <p:spPr>
          <a:xfrm>
            <a:off x="393378" y="1792752"/>
            <a:ext cx="4394646" cy="62813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85750" indent="-285750" algn="l">
              <a:buFont typeface="Wingdings" panose="05000000000000000000" pitchFamily="2" charset="2"/>
              <a:buChar char="l"/>
            </a:pPr>
            <a:r>
              <a:rPr lang="en-US" altLang="ko-KR" sz="1800" b="1" dirty="0">
                <a:latin typeface="나눔고딕" panose="020B0600000101010101" charset="-127"/>
                <a:ea typeface="나눔고딕" panose="020B0600000101010101" charset="-127"/>
              </a:rPr>
              <a:t>86 inch Interactive LED Board</a:t>
            </a:r>
            <a:endParaRPr lang="ko-KR" altLang="en-US" sz="1800" b="1" dirty="0">
              <a:latin typeface="나눔고딕" panose="020B0600000101010101" charset="-127"/>
              <a:ea typeface="나눔고딕" panose="020B0600000101010101" charset="-127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26DCAEB6-887C-42A2-8109-7C0F51F4961D}"/>
              </a:ext>
            </a:extLst>
          </p:cNvPr>
          <p:cNvSpPr/>
          <p:nvPr/>
        </p:nvSpPr>
        <p:spPr>
          <a:xfrm>
            <a:off x="107504" y="2298358"/>
            <a:ext cx="1242648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1600" dirty="0">
                <a:latin typeface="나눔고딕" panose="020B0600000101010101" charset="-127"/>
                <a:ea typeface="나눔고딕" panose="020B0600000101010101" charset="-127"/>
              </a:rPr>
              <a:t>     </a:t>
            </a:r>
            <a:r>
              <a:rPr lang="en-US" altLang="ko-KR" sz="1600" b="1" i="1" dirty="0">
                <a:solidFill>
                  <a:srgbClr val="FF0000"/>
                </a:solidFill>
                <a:latin typeface="나눔고딕" panose="020B0600000101010101" charset="-127"/>
                <a:ea typeface="나눔고딕" panose="020B0600000101010101" charset="-127"/>
              </a:rPr>
              <a:t>features</a:t>
            </a:r>
            <a:endParaRPr lang="ko-KR" altLang="en-US" sz="1600" b="1" i="1" dirty="0">
              <a:solidFill>
                <a:srgbClr val="FF0000"/>
              </a:solidFill>
              <a:latin typeface="나눔고딕" panose="020B0600000101010101" charset="-127"/>
              <a:ea typeface="나눔고딕" panose="020B0600000101010101" charset="-127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0FB86784-C0DE-428C-AF1E-05BB3EEB1CE4}"/>
              </a:ext>
            </a:extLst>
          </p:cNvPr>
          <p:cNvSpPr/>
          <p:nvPr/>
        </p:nvSpPr>
        <p:spPr>
          <a:xfrm>
            <a:off x="395536" y="2577172"/>
            <a:ext cx="78488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1200" dirty="0">
                <a:latin typeface="나눔고딕" panose="020B0600000101010101" charset="-127"/>
                <a:ea typeface="나눔고딕" panose="020B0600000101010101" charset="-127"/>
              </a:rPr>
              <a:t> Equipped with 4 indicators lamps for checking the problem of monitor at real  time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1200" dirty="0">
                <a:latin typeface="나눔고딕" panose="020B0600000101010101" charset="-127"/>
                <a:ea typeface="나눔고딕" panose="020B0600000101010101" charset="-127"/>
              </a:rPr>
              <a:t> With USB &amp; HDMI ports on the front bezel, providing users with the most easiness to connect to</a:t>
            </a:r>
          </a:p>
          <a:p>
            <a:pPr>
              <a:lnSpc>
                <a:spcPct val="150000"/>
              </a:lnSpc>
            </a:pPr>
            <a:r>
              <a:rPr lang="en-US" altLang="ko-KR" sz="1200" dirty="0">
                <a:latin typeface="나눔고딕" panose="020B0600000101010101" charset="-127"/>
                <a:ea typeface="나눔고딕" panose="020B0600000101010101" charset="-127"/>
              </a:rPr>
              <a:t>     memory, mouse, keyboards and any kinds of external video devices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1200" dirty="0">
                <a:latin typeface="나눔고딕" panose="020B0600000101010101" charset="-127"/>
                <a:ea typeface="나눔고딕" panose="020B0600000101010101" charset="-127"/>
              </a:rPr>
              <a:t> With RMS module, users can control customized functions by wireless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1200" dirty="0">
                <a:latin typeface="나눔고딕" panose="020B0600000101010101" charset="-127"/>
                <a:ea typeface="나눔고딕" panose="020B0600000101010101" charset="-127"/>
              </a:rPr>
              <a:t> Compatible with OPS PC</a:t>
            </a:r>
          </a:p>
          <a:p>
            <a:pPr marL="171450" indent="-171450">
              <a:lnSpc>
                <a:spcPct val="150000"/>
              </a:lnSpc>
              <a:buFont typeface="Wingdings" panose="05000000000000000000" pitchFamily="2" charset="2"/>
              <a:buChar char="u"/>
            </a:pPr>
            <a:r>
              <a:rPr lang="en-US" altLang="ko-KR" sz="1200" dirty="0">
                <a:latin typeface="나눔고딕" panose="020B0600000101010101" charset="-127"/>
                <a:ea typeface="나눔고딕" panose="020B0600000101010101" charset="-127"/>
              </a:rPr>
              <a:t> Realizing clean images and video with UHD resolution</a:t>
            </a:r>
          </a:p>
        </p:txBody>
      </p: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18BBDE7D-2AE3-4263-9344-873E9E268269}"/>
              </a:ext>
            </a:extLst>
          </p:cNvPr>
          <p:cNvGrpSpPr/>
          <p:nvPr/>
        </p:nvGrpSpPr>
        <p:grpSpPr>
          <a:xfrm>
            <a:off x="713949" y="4331498"/>
            <a:ext cx="3975751" cy="2382691"/>
            <a:chOff x="107504" y="4221088"/>
            <a:chExt cx="4969689" cy="2978364"/>
          </a:xfrm>
        </p:grpSpPr>
        <p:pic>
          <p:nvPicPr>
            <p:cNvPr id="12" name="Picture 2" descr="C:\Users\OWNER\Desktop\Desktop\86인치 합성.png">
              <a:extLst>
                <a:ext uri="{FF2B5EF4-FFF2-40B4-BE49-F238E27FC236}">
                  <a16:creationId xmlns:a16="http://schemas.microsoft.com/office/drawing/2014/main" id="{018F370E-976B-441D-B862-D2C2709D16C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7504" y="4699107"/>
              <a:ext cx="2883958" cy="18588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3" descr="C:\Users\OWNER\Desktop\Desktop\그림1.png">
              <a:extLst>
                <a:ext uri="{FF2B5EF4-FFF2-40B4-BE49-F238E27FC236}">
                  <a16:creationId xmlns:a16="http://schemas.microsoft.com/office/drawing/2014/main" id="{E52A7B40-8A45-430F-97A6-292E77E6086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35250" y="4437112"/>
              <a:ext cx="504702" cy="13873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Picture 4" descr="C:\Users\OWNER\Desktop\Desktop\86인치 합성3.png">
              <a:extLst>
                <a:ext uri="{FF2B5EF4-FFF2-40B4-BE49-F238E27FC236}">
                  <a16:creationId xmlns:a16="http://schemas.microsoft.com/office/drawing/2014/main" id="{E52127D6-F879-46F6-8052-BE355B0371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30799" y="6165304"/>
              <a:ext cx="1717523" cy="67525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제목 1">
              <a:extLst>
                <a:ext uri="{FF2B5EF4-FFF2-40B4-BE49-F238E27FC236}">
                  <a16:creationId xmlns:a16="http://schemas.microsoft.com/office/drawing/2014/main" id="{EB588D0D-3194-4F75-858F-28D397E5E6C5}"/>
                </a:ext>
              </a:extLst>
            </p:cNvPr>
            <p:cNvSpPr txBox="1">
              <a:spLocks/>
            </p:cNvSpPr>
            <p:nvPr/>
          </p:nvSpPr>
          <p:spPr>
            <a:xfrm>
              <a:off x="3579918" y="6859348"/>
              <a:ext cx="1497275" cy="314068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ko-KR" sz="800" b="1" dirty="0">
                  <a:latin typeface="나눔고딕" panose="020B0600000101010101" charset="-127"/>
                  <a:ea typeface="나눔고딕" panose="020B0600000101010101" charset="-127"/>
                </a:rPr>
                <a:t>USB &amp; HDMI Ports </a:t>
              </a:r>
              <a:endParaRPr lang="ko-KR" altLang="en-US" sz="800" b="1" dirty="0">
                <a:latin typeface="나눔고딕" panose="020B0600000101010101" charset="-127"/>
                <a:ea typeface="나눔고딕" panose="020B0600000101010101" charset="-127"/>
              </a:endParaRPr>
            </a:p>
          </p:txBody>
        </p:sp>
        <p:sp>
          <p:nvSpPr>
            <p:cNvPr id="16" name="제목 1">
              <a:extLst>
                <a:ext uri="{FF2B5EF4-FFF2-40B4-BE49-F238E27FC236}">
                  <a16:creationId xmlns:a16="http://schemas.microsoft.com/office/drawing/2014/main" id="{4D6A6396-D432-4280-81DC-EF2DC7849FAC}"/>
                </a:ext>
              </a:extLst>
            </p:cNvPr>
            <p:cNvSpPr txBox="1">
              <a:spLocks/>
            </p:cNvSpPr>
            <p:nvPr/>
          </p:nvSpPr>
          <p:spPr>
            <a:xfrm>
              <a:off x="2409788" y="6813376"/>
              <a:ext cx="1612733" cy="386076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algn="ctr" defTabSz="914400" rtl="0" eaLnBrk="1" latinLnBrk="1" hangingPunct="1">
                <a:spcBef>
                  <a:spcPct val="0"/>
                </a:spcBef>
                <a:buNone/>
                <a:defRPr sz="44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/>
              <a:r>
                <a:rPr lang="en-US" altLang="ko-KR" sz="800" b="1" dirty="0">
                  <a:latin typeface="나눔고딕" panose="020B0600000101010101" charset="-127"/>
                  <a:ea typeface="나눔고딕" panose="020B0600000101010101" charset="-127"/>
                </a:rPr>
                <a:t>Indicator lamps</a:t>
              </a:r>
              <a:endParaRPr lang="ko-KR" altLang="en-US" sz="800" b="1" dirty="0">
                <a:latin typeface="나눔고딕" panose="020B0600000101010101" charset="-127"/>
                <a:ea typeface="나눔고딕" panose="020B0600000101010101" charset="-127"/>
              </a:endParaRPr>
            </a:p>
          </p:txBody>
        </p:sp>
        <p:sp>
          <p:nvSpPr>
            <p:cNvPr id="17" name="타원 16">
              <a:extLst>
                <a:ext uri="{FF2B5EF4-FFF2-40B4-BE49-F238E27FC236}">
                  <a16:creationId xmlns:a16="http://schemas.microsoft.com/office/drawing/2014/main" id="{8A99F77F-DACC-44C9-9BA0-3298B1906D2C}"/>
                </a:ext>
              </a:extLst>
            </p:cNvPr>
            <p:cNvSpPr/>
            <p:nvPr/>
          </p:nvSpPr>
          <p:spPr>
            <a:xfrm>
              <a:off x="2263265" y="6187783"/>
              <a:ext cx="580543" cy="265553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B0600000101010101" charset="-127"/>
                <a:ea typeface="나눔고딕" panose="020B0600000101010101" charset="-127"/>
              </a:endParaRPr>
            </a:p>
          </p:txBody>
        </p:sp>
        <p:sp>
          <p:nvSpPr>
            <p:cNvPr id="20" name="오른쪽 화살표 3">
              <a:extLst>
                <a:ext uri="{FF2B5EF4-FFF2-40B4-BE49-F238E27FC236}">
                  <a16:creationId xmlns:a16="http://schemas.microsoft.com/office/drawing/2014/main" id="{EB2F2503-D20E-4C9E-A5BA-6EB5F605B73A}"/>
                </a:ext>
              </a:extLst>
            </p:cNvPr>
            <p:cNvSpPr/>
            <p:nvPr/>
          </p:nvSpPr>
          <p:spPr>
            <a:xfrm rot="19156626">
              <a:off x="2982418" y="5676779"/>
              <a:ext cx="452213" cy="190173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B0600000101010101" charset="-127"/>
                <a:ea typeface="나눔고딕" panose="020B0600000101010101" charset="-127"/>
              </a:endParaRPr>
            </a:p>
          </p:txBody>
        </p:sp>
        <p:sp>
          <p:nvSpPr>
            <p:cNvPr id="21" name="오른쪽 화살표 24">
              <a:extLst>
                <a:ext uri="{FF2B5EF4-FFF2-40B4-BE49-F238E27FC236}">
                  <a16:creationId xmlns:a16="http://schemas.microsoft.com/office/drawing/2014/main" id="{920594B3-8118-44A3-9741-C725BA432FF6}"/>
                </a:ext>
              </a:extLst>
            </p:cNvPr>
            <p:cNvSpPr/>
            <p:nvPr/>
          </p:nvSpPr>
          <p:spPr>
            <a:xfrm rot="827955">
              <a:off x="2577627" y="6545252"/>
              <a:ext cx="388979" cy="224980"/>
            </a:xfrm>
            <a:prstGeom prst="rightArrow">
              <a:avLst/>
            </a:prstGeom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B0600000101010101" charset="-127"/>
                <a:ea typeface="나눔고딕" panose="020B0600000101010101" charset="-127"/>
              </a:endParaRPr>
            </a:p>
          </p:txBody>
        </p:sp>
        <p:sp>
          <p:nvSpPr>
            <p:cNvPr id="22" name="타원 21">
              <a:extLst>
                <a:ext uri="{FF2B5EF4-FFF2-40B4-BE49-F238E27FC236}">
                  <a16:creationId xmlns:a16="http://schemas.microsoft.com/office/drawing/2014/main" id="{C25D4BA6-DA84-4FB6-AAC3-DC0F717D8F19}"/>
                </a:ext>
              </a:extLst>
            </p:cNvPr>
            <p:cNvSpPr/>
            <p:nvPr/>
          </p:nvSpPr>
          <p:spPr>
            <a:xfrm>
              <a:off x="3491880" y="4221088"/>
              <a:ext cx="775607" cy="1770353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B0600000101010101" charset="-127"/>
                <a:ea typeface="나눔고딕" panose="020B0600000101010101" charset="-127"/>
              </a:endParaRPr>
            </a:p>
          </p:txBody>
        </p:sp>
        <p:sp>
          <p:nvSpPr>
            <p:cNvPr id="23" name="타원 22">
              <a:extLst>
                <a:ext uri="{FF2B5EF4-FFF2-40B4-BE49-F238E27FC236}">
                  <a16:creationId xmlns:a16="http://schemas.microsoft.com/office/drawing/2014/main" id="{A5546F08-FE84-48CF-A06A-178EED0E843A}"/>
                </a:ext>
              </a:extLst>
            </p:cNvPr>
            <p:cNvSpPr/>
            <p:nvPr/>
          </p:nvSpPr>
          <p:spPr>
            <a:xfrm>
              <a:off x="2987824" y="6678288"/>
              <a:ext cx="454096" cy="207096"/>
            </a:xfrm>
            <a:prstGeom prst="ellipse">
              <a:avLst/>
            </a:prstGeom>
            <a:noFill/>
            <a:ln cmpd="dbl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B0600000101010101" charset="-127"/>
                <a:ea typeface="나눔고딕" panose="020B0600000101010101" charset="-127"/>
              </a:endParaRPr>
            </a:p>
          </p:txBody>
        </p:sp>
        <p:sp>
          <p:nvSpPr>
            <p:cNvPr id="24" name="타원 23">
              <a:extLst>
                <a:ext uri="{FF2B5EF4-FFF2-40B4-BE49-F238E27FC236}">
                  <a16:creationId xmlns:a16="http://schemas.microsoft.com/office/drawing/2014/main" id="{2555C0E4-AD24-4445-B0E1-F8A0BF057508}"/>
                </a:ext>
              </a:extLst>
            </p:cNvPr>
            <p:cNvSpPr/>
            <p:nvPr/>
          </p:nvSpPr>
          <p:spPr>
            <a:xfrm>
              <a:off x="3541840" y="6678288"/>
              <a:ext cx="454096" cy="207096"/>
            </a:xfrm>
            <a:prstGeom prst="ellipse">
              <a:avLst/>
            </a:prstGeom>
            <a:noFill/>
            <a:ln cmpd="dbl">
              <a:solidFill>
                <a:srgbClr val="FF0000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나눔고딕" panose="020B0600000101010101" charset="-127"/>
                <a:ea typeface="나눔고딕" panose="020B0600000101010101" charset="-127"/>
              </a:endParaRPr>
            </a:p>
          </p:txBody>
        </p:sp>
      </p:grpSp>
      <p:graphicFrame>
        <p:nvGraphicFramePr>
          <p:cNvPr id="25" name="표 24">
            <a:extLst>
              <a:ext uri="{FF2B5EF4-FFF2-40B4-BE49-F238E27FC236}">
                <a16:creationId xmlns:a16="http://schemas.microsoft.com/office/drawing/2014/main" id="{C08E0DFC-BAEF-4058-8E95-D9BFC4220F3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7985259"/>
              </p:ext>
            </p:extLst>
          </p:nvPr>
        </p:nvGraphicFramePr>
        <p:xfrm>
          <a:off x="5148064" y="3861047"/>
          <a:ext cx="3816424" cy="28944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13823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81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0027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Model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11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BR-I86UD</a:t>
                      </a:r>
                      <a:endParaRPr lang="ko-KR" altLang="en-US" sz="11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38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Screen Size</a:t>
                      </a:r>
                      <a:endParaRPr lang="ko-KR" altLang="en-US" sz="9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86 Inch</a:t>
                      </a:r>
                      <a:endParaRPr lang="ko-KR" altLang="en-US" sz="9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38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Max. Resolution</a:t>
                      </a:r>
                      <a:endParaRPr lang="ko-KR" altLang="en-US" sz="9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3840 x 2160 (4K</a:t>
                      </a:r>
                      <a:r>
                        <a:rPr lang="en-US" altLang="ko-KR" sz="90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UHD)</a:t>
                      </a:r>
                      <a:endParaRPr lang="ko-KR" altLang="en-US" sz="9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38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Brightness</a:t>
                      </a:r>
                      <a:endParaRPr lang="ko-KR" altLang="en-US" sz="9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ko-KR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410cd / m²</a:t>
                      </a:r>
                      <a:endParaRPr lang="ko-KR" altLang="en-US" sz="9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8319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Touch</a:t>
                      </a:r>
                      <a:endParaRPr lang="ko-KR" altLang="en-US" sz="9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Infrared,</a:t>
                      </a:r>
                      <a:r>
                        <a:rPr lang="en-US" altLang="ko-KR" sz="90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10 points, fingers or any solid object</a:t>
                      </a:r>
                      <a:endParaRPr lang="en-US" altLang="ko-KR" sz="9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3748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Response Time</a:t>
                      </a:r>
                      <a:endParaRPr lang="ko-KR" altLang="en-US" sz="9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15ms (Typ.)</a:t>
                      </a:r>
                      <a:endParaRPr lang="ko-KR" altLang="en-US" sz="9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5730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Connectivity</a:t>
                      </a:r>
                      <a:endParaRPr lang="ko-KR" altLang="en-US" sz="9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HDMI x 3 (1.4), VGA x 1, </a:t>
                      </a:r>
                      <a:r>
                        <a:rPr lang="en-US" altLang="ko-KR" sz="900" dirty="0" err="1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CVBS+Audio</a:t>
                      </a:r>
                      <a:r>
                        <a:rPr lang="en-US" altLang="ko-KR" sz="90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x 1,</a:t>
                      </a:r>
                    </a:p>
                    <a:p>
                      <a:pPr algn="ctr" latinLnBrk="1"/>
                      <a:r>
                        <a:rPr lang="en-US" altLang="ko-KR" sz="900" baseline="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Stereo In x 1, SPDIF x 1, USB Touch x 1, RS-232 x 1</a:t>
                      </a:r>
                      <a:endParaRPr lang="ko-KR" altLang="en-US" sz="9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38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Dimensions</a:t>
                      </a:r>
                      <a:endParaRPr lang="ko-KR" altLang="en-US" sz="9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1977 x</a:t>
                      </a:r>
                      <a:r>
                        <a:rPr lang="en-US" sz="900" b="0" i="0" u="none" strike="noStrike" baseline="0" dirty="0">
                          <a:solidFill>
                            <a:srgbClr val="000000"/>
                          </a:solidFill>
                          <a:effectLst/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 1148 x 102 mm</a:t>
                      </a:r>
                      <a:endParaRPr lang="en-US" sz="900" b="0" i="0" u="none" strike="noStrike" dirty="0">
                        <a:solidFill>
                          <a:srgbClr val="000000"/>
                        </a:solidFill>
                        <a:effectLst/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3883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Weight</a:t>
                      </a:r>
                      <a:endParaRPr lang="ko-KR" altLang="en-US" sz="9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900" dirty="0">
                          <a:latin typeface="맑은 고딕" panose="020B0503020000020004" pitchFamily="50" charset="-127"/>
                          <a:ea typeface="맑은 고딕" panose="020B0503020000020004" pitchFamily="50" charset="-127"/>
                        </a:rPr>
                        <a:t>105 kg</a:t>
                      </a:r>
                      <a:endParaRPr lang="ko-KR" altLang="en-US" sz="900" dirty="0">
                        <a:latin typeface="맑은 고딕" panose="020B0503020000020004" pitchFamily="50" charset="-127"/>
                        <a:ea typeface="맑은 고딕" panose="020B0503020000020004" pitchFamily="50" charset="-127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26" name="제목 1">
            <a:extLst>
              <a:ext uri="{FF2B5EF4-FFF2-40B4-BE49-F238E27FC236}">
                <a16:creationId xmlns:a16="http://schemas.microsoft.com/office/drawing/2014/main" id="{E20E4860-1564-4515-8F62-B335CB2257F9}"/>
              </a:ext>
            </a:extLst>
          </p:cNvPr>
          <p:cNvSpPr txBox="1">
            <a:spLocks/>
          </p:cNvSpPr>
          <p:nvPr/>
        </p:nvSpPr>
        <p:spPr>
          <a:xfrm>
            <a:off x="6516216" y="3520944"/>
            <a:ext cx="1512168" cy="26809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1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ko-KR" sz="1400" b="1" dirty="0">
                <a:latin typeface="나눔고딕" panose="020B0600000101010101" charset="-127"/>
                <a:ea typeface="나눔고딕" panose="020B0600000101010101" charset="-127"/>
              </a:rPr>
              <a:t>Specification</a:t>
            </a:r>
            <a:endParaRPr lang="ko-KR" altLang="en-US" sz="1400" b="1" dirty="0">
              <a:latin typeface="나눔고딕" panose="020B0600000101010101" charset="-127"/>
              <a:ea typeface="나눔고딕" panose="020B0600000101010101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739371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" name="그림 78">
            <a:extLst>
              <a:ext uri="{FF2B5EF4-FFF2-40B4-BE49-F238E27FC236}">
                <a16:creationId xmlns:a16="http://schemas.microsoft.com/office/drawing/2014/main" id="{EB2815EA-F8EC-4AFD-BD4C-B140B0B66E0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6313" y="1671009"/>
            <a:ext cx="1028067" cy="1028067"/>
          </a:xfrm>
          <a:prstGeom prst="rect">
            <a:avLst/>
          </a:prstGeom>
        </p:spPr>
      </p:pic>
      <p:sp>
        <p:nvSpPr>
          <p:cNvPr id="72" name="직사각형 71">
            <a:extLst>
              <a:ext uri="{FF2B5EF4-FFF2-40B4-BE49-F238E27FC236}">
                <a16:creationId xmlns:a16="http://schemas.microsoft.com/office/drawing/2014/main" id="{EE5693FF-9680-4054-9A4E-7D8CBB07B5D2}"/>
              </a:ext>
            </a:extLst>
          </p:cNvPr>
          <p:cNvSpPr/>
          <p:nvPr/>
        </p:nvSpPr>
        <p:spPr>
          <a:xfrm>
            <a:off x="1713766" y="34206"/>
            <a:ext cx="4283969" cy="1423522"/>
          </a:xfrm>
          <a:prstGeom prst="rect">
            <a:avLst/>
          </a:prstGeom>
          <a:blipFill dpi="0" rotWithShape="1">
            <a:blip r:embed="rId3">
              <a:alphaModFix amt="4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426720" y="0"/>
            <a:ext cx="1264920" cy="185166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13953" y="762649"/>
            <a:ext cx="7457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70" y="260648"/>
            <a:ext cx="1078146" cy="4079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60011" y="1273034"/>
            <a:ext cx="1165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제품 소개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2515966" y="934508"/>
            <a:ext cx="6304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accent1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Education Items – Microscope</a:t>
            </a:r>
            <a:endParaRPr lang="ko-KR" altLang="en-US" sz="2800" b="1" dirty="0">
              <a:solidFill>
                <a:schemeClr val="accent1">
                  <a:lumMod val="50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직사각형 83">
            <a:extLst>
              <a:ext uri="{FF2B5EF4-FFF2-40B4-BE49-F238E27FC236}">
                <a16:creationId xmlns:a16="http://schemas.microsoft.com/office/drawing/2014/main" id="{DF512033-61C8-424B-8755-46D92B22B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3342" y="1611588"/>
            <a:ext cx="5793245" cy="2510436"/>
          </a:xfrm>
          <a:prstGeom prst="rect">
            <a:avLst/>
          </a:prstGeom>
          <a:noFill/>
          <a:ln w="19050" algn="ctr">
            <a:solidFill>
              <a:srgbClr val="6F6F6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0" hangingPunct="1"/>
            <a:endParaRPr kumimoji="0" lang="ko-KR" altLang="en-US" sz="1300" b="1">
              <a:solidFill>
                <a:srgbClr val="1D528D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sp>
        <p:nvSpPr>
          <p:cNvPr id="10" name="모서리가 둥근 직사각형 29">
            <a:extLst>
              <a:ext uri="{FF2B5EF4-FFF2-40B4-BE49-F238E27FC236}">
                <a16:creationId xmlns:a16="http://schemas.microsoft.com/office/drawing/2014/main" id="{2D08329A-97D3-4149-8FA8-BCAD63D6CB4F}"/>
              </a:ext>
            </a:extLst>
          </p:cNvPr>
          <p:cNvSpPr/>
          <p:nvPr/>
        </p:nvSpPr>
        <p:spPr>
          <a:xfrm>
            <a:off x="1858527" y="1611588"/>
            <a:ext cx="1191524" cy="2510436"/>
          </a:xfrm>
          <a:prstGeom prst="roundRect">
            <a:avLst>
              <a:gd name="adj" fmla="val 10028"/>
            </a:avLst>
          </a:prstGeom>
          <a:solidFill>
            <a:schemeClr val="tx2">
              <a:lumMod val="50000"/>
              <a:alpha val="7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20000"/>
                <a:lumOff val="8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Biological </a:t>
            </a:r>
          </a:p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Microscope</a:t>
            </a:r>
          </a:p>
        </p:txBody>
      </p:sp>
      <p:sp>
        <p:nvSpPr>
          <p:cNvPr id="14" name="모서리가 둥근 직사각형 33">
            <a:extLst>
              <a:ext uri="{FF2B5EF4-FFF2-40B4-BE49-F238E27FC236}">
                <a16:creationId xmlns:a16="http://schemas.microsoft.com/office/drawing/2014/main" id="{194D24DB-3760-49F4-B1FE-55AF79992130}"/>
              </a:ext>
            </a:extLst>
          </p:cNvPr>
          <p:cNvSpPr/>
          <p:nvPr/>
        </p:nvSpPr>
        <p:spPr>
          <a:xfrm>
            <a:off x="1855563" y="4221087"/>
            <a:ext cx="1191524" cy="2510437"/>
          </a:xfrm>
          <a:prstGeom prst="roundRect">
            <a:avLst>
              <a:gd name="adj" fmla="val 10028"/>
            </a:avLst>
          </a:prstGeom>
          <a:solidFill>
            <a:schemeClr val="tx2">
              <a:lumMod val="50000"/>
              <a:alpha val="7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20000"/>
                <a:lumOff val="8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Stereo</a:t>
            </a:r>
          </a:p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Microscope</a:t>
            </a:r>
          </a:p>
        </p:txBody>
      </p:sp>
      <p:sp>
        <p:nvSpPr>
          <p:cNvPr id="65" name="Text Box 48">
            <a:extLst>
              <a:ext uri="{FF2B5EF4-FFF2-40B4-BE49-F238E27FC236}">
                <a16:creationId xmlns:a16="http://schemas.microsoft.com/office/drawing/2014/main" id="{E032D4EC-E312-449D-898E-68CCF0BCB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916832"/>
            <a:ext cx="15690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1600" b="1" i="1" dirty="0">
                <a:solidFill>
                  <a:srgbClr val="FFC000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Since</a:t>
            </a:r>
            <a:r>
              <a:rPr kumimoji="0" lang="en-US" altLang="ko-KR" sz="1600" i="1" dirty="0">
                <a:solidFill>
                  <a:srgbClr val="FFC000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2400" b="1" i="1" dirty="0">
                <a:solidFill>
                  <a:srgbClr val="FFC000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1977</a:t>
            </a:r>
            <a:endParaRPr kumimoji="0" lang="en-US" altLang="ko-KR" sz="1600" dirty="0">
              <a:solidFill>
                <a:srgbClr val="FFC000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pic>
        <p:nvPicPr>
          <p:cNvPr id="77" name="그림 76">
            <a:extLst>
              <a:ext uri="{FF2B5EF4-FFF2-40B4-BE49-F238E27FC236}">
                <a16:creationId xmlns:a16="http://schemas.microsoft.com/office/drawing/2014/main" id="{C05662A8-AEE5-4017-9AB5-5F1E1772FCB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4122" y="1715199"/>
            <a:ext cx="992486" cy="992486"/>
          </a:xfrm>
          <a:prstGeom prst="rect">
            <a:avLst/>
          </a:prstGeom>
        </p:spPr>
      </p:pic>
      <p:pic>
        <p:nvPicPr>
          <p:cNvPr id="78" name="그림 77">
            <a:extLst>
              <a:ext uri="{FF2B5EF4-FFF2-40B4-BE49-F238E27FC236}">
                <a16:creationId xmlns:a16="http://schemas.microsoft.com/office/drawing/2014/main" id="{3F0F518A-363C-4757-9C3E-8C450DF470C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1864" y="2779339"/>
            <a:ext cx="1221854" cy="1221854"/>
          </a:xfrm>
          <a:prstGeom prst="rect">
            <a:avLst/>
          </a:prstGeom>
        </p:spPr>
      </p:pic>
      <p:sp>
        <p:nvSpPr>
          <p:cNvPr id="80" name="Text Box 48">
            <a:extLst>
              <a:ext uri="{FF2B5EF4-FFF2-40B4-BE49-F238E27FC236}">
                <a16:creationId xmlns:a16="http://schemas.microsoft.com/office/drawing/2014/main" id="{F7F61710-70F9-4962-9186-6B96505C9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497" y="1628800"/>
            <a:ext cx="1731655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EL-S/R</a:t>
            </a:r>
            <a:r>
              <a:rPr kumimoji="0" lang="ko-KR" altLang="en-US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Ser.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Monocular head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40~1,500X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Cordless operation (EL-R Ser.) 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LED</a:t>
            </a:r>
            <a:r>
              <a:rPr kumimoji="0" lang="ko-KR" altLang="en-US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Illumination</a:t>
            </a:r>
          </a:p>
        </p:txBody>
      </p:sp>
      <p:sp>
        <p:nvSpPr>
          <p:cNvPr id="81" name="Text Box 48">
            <a:extLst>
              <a:ext uri="{FF2B5EF4-FFF2-40B4-BE49-F238E27FC236}">
                <a16:creationId xmlns:a16="http://schemas.microsoft.com/office/drawing/2014/main" id="{74AFCAEF-673A-414D-9E4B-614E2D399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8616" y="1642155"/>
            <a:ext cx="1137055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EL-B</a:t>
            </a:r>
            <a:r>
              <a:rPr kumimoji="0" lang="ko-KR" altLang="en-US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Ser.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Binocular head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40~1,500X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Mechanical stage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Cordless operation 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LED</a:t>
            </a:r>
            <a:r>
              <a:rPr kumimoji="0" lang="ko-KR" altLang="en-US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Illumination</a:t>
            </a:r>
          </a:p>
        </p:txBody>
      </p:sp>
      <p:sp>
        <p:nvSpPr>
          <p:cNvPr id="82" name="Text Box 48">
            <a:extLst>
              <a:ext uri="{FF2B5EF4-FFF2-40B4-BE49-F238E27FC236}">
                <a16:creationId xmlns:a16="http://schemas.microsoft.com/office/drawing/2014/main" id="{DCFE7F18-5476-4D1F-84BC-B76AAB82C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4052" y="2876163"/>
            <a:ext cx="1137055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ELB-1000/1600 </a:t>
            </a:r>
            <a:r>
              <a:rPr kumimoji="0" lang="ko-KR" altLang="en-US" sz="8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endParaRPr kumimoji="0" lang="en-US" altLang="ko-KR" sz="800" b="1" dirty="0">
              <a:solidFill>
                <a:schemeClr val="tx2">
                  <a:lumMod val="60000"/>
                  <a:lumOff val="40000"/>
                </a:schemeClr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Binocular head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40~1,600X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Mechanical stage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LED</a:t>
            </a:r>
            <a:r>
              <a:rPr kumimoji="0" lang="ko-KR" altLang="en-US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Illumination</a:t>
            </a:r>
          </a:p>
        </p:txBody>
      </p:sp>
      <p:sp>
        <p:nvSpPr>
          <p:cNvPr id="26" name="직사각형 83">
            <a:extLst>
              <a:ext uri="{FF2B5EF4-FFF2-40B4-BE49-F238E27FC236}">
                <a16:creationId xmlns:a16="http://schemas.microsoft.com/office/drawing/2014/main" id="{92D0468C-3A12-49DF-A211-56037166C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3342" y="4221088"/>
            <a:ext cx="5793245" cy="2510436"/>
          </a:xfrm>
          <a:prstGeom prst="rect">
            <a:avLst/>
          </a:prstGeom>
          <a:noFill/>
          <a:ln w="19050" algn="ctr">
            <a:solidFill>
              <a:srgbClr val="6F6F6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0" hangingPunct="1"/>
            <a:endParaRPr kumimoji="0" lang="ko-KR" altLang="en-US" sz="1300" b="1">
              <a:solidFill>
                <a:srgbClr val="1D528D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0C0058D6-D9A5-4FBD-A936-4398B6EE833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808" y="4903067"/>
            <a:ext cx="1131055" cy="1131055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2C82FEEA-D0FD-4F56-AFAA-ACE86451D5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5605126"/>
            <a:ext cx="1010104" cy="1010104"/>
          </a:xfrm>
          <a:prstGeom prst="rect">
            <a:avLst/>
          </a:prstGeom>
        </p:spPr>
      </p:pic>
      <p:pic>
        <p:nvPicPr>
          <p:cNvPr id="30" name="그림 29">
            <a:extLst>
              <a:ext uri="{FF2B5EF4-FFF2-40B4-BE49-F238E27FC236}">
                <a16:creationId xmlns:a16="http://schemas.microsoft.com/office/drawing/2014/main" id="{665B47D7-47FB-40A5-B954-35FC4D76FDA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4384963"/>
            <a:ext cx="1083632" cy="1083632"/>
          </a:xfrm>
          <a:prstGeom prst="rect">
            <a:avLst/>
          </a:prstGeom>
        </p:spPr>
      </p:pic>
      <p:sp>
        <p:nvSpPr>
          <p:cNvPr id="32" name="Text Box 48">
            <a:extLst>
              <a:ext uri="{FF2B5EF4-FFF2-40B4-BE49-F238E27FC236}">
                <a16:creationId xmlns:a16="http://schemas.microsoft.com/office/drawing/2014/main" id="{BE0D6F7F-2B3A-4B1F-AFD4-F2ADF1F78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496" y="4293096"/>
            <a:ext cx="1853367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ELS-S/R</a:t>
            </a:r>
            <a:r>
              <a:rPr kumimoji="0" lang="ko-KR" altLang="en-US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Ser.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Binocular head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10~60X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Cordless operation (ELS-R Ser.)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Halogen/LED</a:t>
            </a:r>
            <a:r>
              <a:rPr kumimoji="0" lang="ko-KR" altLang="en-US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Illumination</a:t>
            </a:r>
          </a:p>
        </p:txBody>
      </p:sp>
      <p:sp>
        <p:nvSpPr>
          <p:cNvPr id="33" name="Text Box 48">
            <a:extLst>
              <a:ext uri="{FF2B5EF4-FFF2-40B4-BE49-F238E27FC236}">
                <a16:creationId xmlns:a16="http://schemas.microsoft.com/office/drawing/2014/main" id="{3D240E01-E463-49B6-BAA1-E9F1D3468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11960" y="5517232"/>
            <a:ext cx="1728192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ELS-SN/RN</a:t>
            </a:r>
            <a:r>
              <a:rPr kumimoji="0" lang="ko-KR" altLang="en-US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Ser.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Binocular head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10~60X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Cordless operation (ELS-RN Ser.)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LED</a:t>
            </a:r>
            <a:r>
              <a:rPr kumimoji="0" lang="ko-KR" altLang="en-US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Illumination</a:t>
            </a:r>
          </a:p>
        </p:txBody>
      </p:sp>
      <p:sp>
        <p:nvSpPr>
          <p:cNvPr id="34" name="Text Box 48">
            <a:extLst>
              <a:ext uri="{FF2B5EF4-FFF2-40B4-BE49-F238E27FC236}">
                <a16:creationId xmlns:a16="http://schemas.microsoft.com/office/drawing/2014/main" id="{2734DA98-EA58-4508-994D-A74EF16670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58216" y="4903421"/>
            <a:ext cx="157114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ELS-7045</a:t>
            </a:r>
            <a:endParaRPr kumimoji="0" lang="en-US" altLang="ko-KR" sz="1000" dirty="0">
              <a:solidFill>
                <a:srgbClr val="373737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Binocular head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Both eyepieces have ±5 diopter adjustments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Zoom Stereo 7~45X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LED</a:t>
            </a:r>
            <a:r>
              <a:rPr kumimoji="0" lang="ko-KR" altLang="en-US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Illumination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90FDBC89-2A48-41CF-824E-66AEC2D7EEC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2447" y="2873700"/>
            <a:ext cx="1099840" cy="1099840"/>
          </a:xfrm>
          <a:prstGeom prst="rect">
            <a:avLst/>
          </a:prstGeom>
        </p:spPr>
      </p:pic>
      <p:sp>
        <p:nvSpPr>
          <p:cNvPr id="36" name="Text Box 48">
            <a:extLst>
              <a:ext uri="{FF2B5EF4-FFF2-40B4-BE49-F238E27FC236}">
                <a16:creationId xmlns:a16="http://schemas.microsoft.com/office/drawing/2014/main" id="{56DFB4EE-E2FD-466B-8AE6-60BDC78974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8497" y="2852936"/>
            <a:ext cx="1731655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EL-RM</a:t>
            </a:r>
            <a:r>
              <a:rPr kumimoji="0" lang="ko-KR" altLang="en-US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Ser.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Monocular head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40~1,500X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Mechanical stage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Cordless operation (DEM-R Ser.) 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LED</a:t>
            </a:r>
            <a:r>
              <a:rPr kumimoji="0" lang="ko-KR" altLang="en-US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Illumination</a:t>
            </a:r>
          </a:p>
        </p:txBody>
      </p:sp>
    </p:spTree>
    <p:extLst>
      <p:ext uri="{BB962C8B-B14F-4D97-AF65-F5344CB8AC3E}">
        <p14:creationId xmlns:p14="http://schemas.microsoft.com/office/powerpoint/2010/main" val="2870278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1A03681F-7A93-401A-A8B5-E3F3E2AF1D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5710" y="3829698"/>
            <a:ext cx="1350306" cy="1350306"/>
          </a:xfrm>
          <a:prstGeom prst="rect">
            <a:avLst/>
          </a:prstGeom>
        </p:spPr>
      </p:pic>
      <p:pic>
        <p:nvPicPr>
          <p:cNvPr id="15" name="그림 14">
            <a:extLst>
              <a:ext uri="{FF2B5EF4-FFF2-40B4-BE49-F238E27FC236}">
                <a16:creationId xmlns:a16="http://schemas.microsoft.com/office/drawing/2014/main" id="{84455012-75A8-4C99-82D9-786DEEB17D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7348" y="3878388"/>
            <a:ext cx="1319505" cy="1319505"/>
          </a:xfrm>
          <a:prstGeom prst="rect">
            <a:avLst/>
          </a:prstGeom>
        </p:spPr>
      </p:pic>
      <p:sp>
        <p:nvSpPr>
          <p:cNvPr id="72" name="직사각형 71">
            <a:extLst>
              <a:ext uri="{FF2B5EF4-FFF2-40B4-BE49-F238E27FC236}">
                <a16:creationId xmlns:a16="http://schemas.microsoft.com/office/drawing/2014/main" id="{EE5693FF-9680-4054-9A4E-7D8CBB07B5D2}"/>
              </a:ext>
            </a:extLst>
          </p:cNvPr>
          <p:cNvSpPr/>
          <p:nvPr/>
        </p:nvSpPr>
        <p:spPr>
          <a:xfrm>
            <a:off x="1713766" y="34206"/>
            <a:ext cx="4283969" cy="1423522"/>
          </a:xfrm>
          <a:prstGeom prst="rect">
            <a:avLst/>
          </a:prstGeom>
          <a:blipFill dpi="0" rotWithShape="1">
            <a:blip r:embed="rId4">
              <a:alphaModFix amt="4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426720" y="0"/>
            <a:ext cx="1264920" cy="185166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13953" y="762649"/>
            <a:ext cx="7457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70" y="260648"/>
            <a:ext cx="1078146" cy="4079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60011" y="1273034"/>
            <a:ext cx="1165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제품 소개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2515966" y="934508"/>
            <a:ext cx="6304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accent1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Education Items – Microscope</a:t>
            </a:r>
            <a:endParaRPr lang="ko-KR" altLang="en-US" sz="2800" b="1" dirty="0">
              <a:solidFill>
                <a:schemeClr val="accent1">
                  <a:lumMod val="50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직사각형 83">
            <a:extLst>
              <a:ext uri="{FF2B5EF4-FFF2-40B4-BE49-F238E27FC236}">
                <a16:creationId xmlns:a16="http://schemas.microsoft.com/office/drawing/2014/main" id="{DF512033-61C8-424B-8755-46D92B22B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3342" y="1611588"/>
            <a:ext cx="5793245" cy="1938892"/>
          </a:xfrm>
          <a:prstGeom prst="rect">
            <a:avLst/>
          </a:prstGeom>
          <a:noFill/>
          <a:ln w="19050" algn="ctr">
            <a:solidFill>
              <a:srgbClr val="6F6F6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0" hangingPunct="1"/>
            <a:endParaRPr kumimoji="0" lang="ko-KR" altLang="en-US" sz="1300" b="1">
              <a:solidFill>
                <a:srgbClr val="1D528D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sp>
        <p:nvSpPr>
          <p:cNvPr id="65" name="Text Box 48">
            <a:extLst>
              <a:ext uri="{FF2B5EF4-FFF2-40B4-BE49-F238E27FC236}">
                <a16:creationId xmlns:a16="http://schemas.microsoft.com/office/drawing/2014/main" id="{E032D4EC-E312-449D-898E-68CCF0BCB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916832"/>
            <a:ext cx="15690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1600" b="1" i="1" dirty="0">
                <a:solidFill>
                  <a:srgbClr val="FFC000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Since</a:t>
            </a:r>
            <a:r>
              <a:rPr kumimoji="0" lang="en-US" altLang="ko-KR" sz="1600" i="1" dirty="0">
                <a:solidFill>
                  <a:srgbClr val="FFC000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2400" b="1" i="1" dirty="0">
                <a:solidFill>
                  <a:srgbClr val="FFC000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1977</a:t>
            </a:r>
            <a:endParaRPr kumimoji="0" lang="en-US" altLang="ko-KR" sz="1600" dirty="0">
              <a:solidFill>
                <a:srgbClr val="FFC000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sp>
        <p:nvSpPr>
          <p:cNvPr id="26" name="직사각형 83">
            <a:extLst>
              <a:ext uri="{FF2B5EF4-FFF2-40B4-BE49-F238E27FC236}">
                <a16:creationId xmlns:a16="http://schemas.microsoft.com/office/drawing/2014/main" id="{92D0468C-3A12-49DF-A211-56037166C9D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3342" y="3704340"/>
            <a:ext cx="5793245" cy="3027184"/>
          </a:xfrm>
          <a:prstGeom prst="rect">
            <a:avLst/>
          </a:prstGeom>
          <a:noFill/>
          <a:ln w="19050" algn="ctr">
            <a:solidFill>
              <a:srgbClr val="6F6F6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0" hangingPunct="1"/>
            <a:endParaRPr kumimoji="0" lang="ko-KR" altLang="en-US" sz="1300" b="1">
              <a:solidFill>
                <a:srgbClr val="1D528D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sp>
        <p:nvSpPr>
          <p:cNvPr id="24" name="모서리가 둥근 직사각형 36">
            <a:extLst>
              <a:ext uri="{FF2B5EF4-FFF2-40B4-BE49-F238E27FC236}">
                <a16:creationId xmlns:a16="http://schemas.microsoft.com/office/drawing/2014/main" id="{C960AA64-25F0-40D2-967B-B4E2C7826C59}"/>
              </a:ext>
            </a:extLst>
          </p:cNvPr>
          <p:cNvSpPr/>
          <p:nvPr/>
        </p:nvSpPr>
        <p:spPr>
          <a:xfrm>
            <a:off x="1830380" y="1611588"/>
            <a:ext cx="1191524" cy="1938892"/>
          </a:xfrm>
          <a:prstGeom prst="roundRect">
            <a:avLst>
              <a:gd name="adj" fmla="val 8132"/>
            </a:avLst>
          </a:prstGeom>
          <a:solidFill>
            <a:schemeClr val="tx2">
              <a:lumMod val="50000"/>
              <a:alpha val="7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20000"/>
                <a:lumOff val="8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Polarization</a:t>
            </a:r>
          </a:p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Microscope</a:t>
            </a:r>
          </a:p>
        </p:txBody>
      </p:sp>
      <p:sp>
        <p:nvSpPr>
          <p:cNvPr id="25" name="모서리가 둥근 직사각형 42">
            <a:extLst>
              <a:ext uri="{FF2B5EF4-FFF2-40B4-BE49-F238E27FC236}">
                <a16:creationId xmlns:a16="http://schemas.microsoft.com/office/drawing/2014/main" id="{F07A2CAF-D385-4C37-9B15-072C7DF82D8A}"/>
              </a:ext>
            </a:extLst>
          </p:cNvPr>
          <p:cNvSpPr/>
          <p:nvPr/>
        </p:nvSpPr>
        <p:spPr>
          <a:xfrm>
            <a:off x="1835456" y="3704341"/>
            <a:ext cx="1191524" cy="3027184"/>
          </a:xfrm>
          <a:prstGeom prst="roundRect">
            <a:avLst>
              <a:gd name="adj" fmla="val 8132"/>
            </a:avLst>
          </a:prstGeom>
          <a:solidFill>
            <a:schemeClr val="tx2">
              <a:lumMod val="50000"/>
              <a:alpha val="7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20000"/>
                <a:lumOff val="8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Metallographic</a:t>
            </a:r>
          </a:p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Microscope</a:t>
            </a:r>
          </a:p>
        </p:txBody>
      </p:sp>
      <p:sp>
        <p:nvSpPr>
          <p:cNvPr id="14" name="Text Box 48">
            <a:extLst>
              <a:ext uri="{FF2B5EF4-FFF2-40B4-BE49-F238E27FC236}">
                <a16:creationId xmlns:a16="http://schemas.microsoft.com/office/drawing/2014/main" id="{BE0D6F7F-2B3A-4B1F-AFD4-F2ADF1F786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63601" y="5274823"/>
            <a:ext cx="3924976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Trinocular, Inclination of 30 degree, Left eyepieces with ±5 diopter adjustments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WF10X(DIN), FN18mm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Plan achromatic objectives with long working distance (no cover glass)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5X, 10X, 40X, 60X(Spring)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Double layer mechanical stage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3.1 Mega pixels CMOS camera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6V 20W halogen lamp, adjustable brightness</a:t>
            </a:r>
          </a:p>
        </p:txBody>
      </p:sp>
      <p:sp>
        <p:nvSpPr>
          <p:cNvPr id="7" name="직사각형 6"/>
          <p:cNvSpPr/>
          <p:nvPr/>
        </p:nvSpPr>
        <p:spPr>
          <a:xfrm>
            <a:off x="4572000" y="3950945"/>
            <a:ext cx="61106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ELM-IT</a:t>
            </a:r>
          </a:p>
        </p:txBody>
      </p:sp>
      <p:sp>
        <p:nvSpPr>
          <p:cNvPr id="21" name="직사각형 20"/>
          <p:cNvSpPr/>
          <p:nvPr/>
        </p:nvSpPr>
        <p:spPr>
          <a:xfrm>
            <a:off x="7030370" y="3933056"/>
            <a:ext cx="663964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ELM-UT</a:t>
            </a: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7774F020-C82B-41D8-87C9-8E1743DE575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9714" y="1952334"/>
            <a:ext cx="1292286" cy="1209790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429F1CA6-9FC2-46D7-B9A1-71158169A8C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9338" y="1881956"/>
            <a:ext cx="1453756" cy="1323335"/>
          </a:xfrm>
          <a:prstGeom prst="rect">
            <a:avLst/>
          </a:prstGeom>
        </p:spPr>
      </p:pic>
      <p:sp>
        <p:nvSpPr>
          <p:cNvPr id="27" name="Text Box 48">
            <a:extLst>
              <a:ext uri="{FF2B5EF4-FFF2-40B4-BE49-F238E27FC236}">
                <a16:creationId xmlns:a16="http://schemas.microsoft.com/office/drawing/2014/main" id="{98D2A201-E40D-46E8-929A-FD1A865F6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9992" y="1924956"/>
            <a:ext cx="1731655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EL-P400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Monocular head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40~400X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Rotary stage Φ 135mm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N.A. 1.25 Abbe condenser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Halogen lamp</a:t>
            </a:r>
          </a:p>
        </p:txBody>
      </p:sp>
      <p:sp>
        <p:nvSpPr>
          <p:cNvPr id="28" name="Text Box 48">
            <a:extLst>
              <a:ext uri="{FF2B5EF4-FFF2-40B4-BE49-F238E27FC236}">
                <a16:creationId xmlns:a16="http://schemas.microsoft.com/office/drawing/2014/main" id="{EA2ADD5F-7ED3-4EAE-9AC2-4A1D238B1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95646" y="1924956"/>
            <a:ext cx="204085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ELP-630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Trinocular head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40~630X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Rotary stage Φ 172mm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Swing type N.A. 1.25 Abbe condenser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3.1 Mega pixels CMOS camera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LED</a:t>
            </a:r>
            <a:r>
              <a:rPr kumimoji="0" lang="ko-KR" altLang="en-US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Illumination</a:t>
            </a:r>
          </a:p>
        </p:txBody>
      </p:sp>
    </p:spTree>
    <p:extLst>
      <p:ext uri="{BB962C8B-B14F-4D97-AF65-F5344CB8AC3E}">
        <p14:creationId xmlns:p14="http://schemas.microsoft.com/office/powerpoint/2010/main" val="27599967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그림 6">
            <a:extLst>
              <a:ext uri="{FF2B5EF4-FFF2-40B4-BE49-F238E27FC236}">
                <a16:creationId xmlns:a16="http://schemas.microsoft.com/office/drawing/2014/main" id="{D4CDFD90-8AD8-4660-BA1E-F2D82E20D32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668" y="1844511"/>
            <a:ext cx="1073284" cy="1073284"/>
          </a:xfrm>
          <a:prstGeom prst="rect">
            <a:avLst/>
          </a:prstGeom>
        </p:spPr>
      </p:pic>
      <p:pic>
        <p:nvPicPr>
          <p:cNvPr id="12" name="그림 11">
            <a:extLst>
              <a:ext uri="{FF2B5EF4-FFF2-40B4-BE49-F238E27FC236}">
                <a16:creationId xmlns:a16="http://schemas.microsoft.com/office/drawing/2014/main" id="{32B85C73-354D-4D8C-9A91-D9F771D3B46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7960" y="2941949"/>
            <a:ext cx="1070644" cy="1070644"/>
          </a:xfrm>
          <a:prstGeom prst="rect">
            <a:avLst/>
          </a:prstGeom>
        </p:spPr>
      </p:pic>
      <p:sp>
        <p:nvSpPr>
          <p:cNvPr id="72" name="직사각형 71">
            <a:extLst>
              <a:ext uri="{FF2B5EF4-FFF2-40B4-BE49-F238E27FC236}">
                <a16:creationId xmlns:a16="http://schemas.microsoft.com/office/drawing/2014/main" id="{EE5693FF-9680-4054-9A4E-7D8CBB07B5D2}"/>
              </a:ext>
            </a:extLst>
          </p:cNvPr>
          <p:cNvSpPr/>
          <p:nvPr/>
        </p:nvSpPr>
        <p:spPr>
          <a:xfrm>
            <a:off x="1713766" y="34206"/>
            <a:ext cx="4283969" cy="1423522"/>
          </a:xfrm>
          <a:prstGeom prst="rect">
            <a:avLst/>
          </a:prstGeom>
          <a:blipFill dpi="0" rotWithShape="1">
            <a:blip r:embed="rId4">
              <a:alphaModFix amt="44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직사각형 2"/>
          <p:cNvSpPr/>
          <p:nvPr/>
        </p:nvSpPr>
        <p:spPr>
          <a:xfrm>
            <a:off x="426720" y="0"/>
            <a:ext cx="1264920" cy="185166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13953" y="762649"/>
            <a:ext cx="7457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70" y="260648"/>
            <a:ext cx="1078146" cy="4079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60011" y="1273034"/>
            <a:ext cx="1165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제품 소개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2515966" y="934508"/>
            <a:ext cx="6304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accent1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Education Items – Microscope</a:t>
            </a:r>
            <a:endParaRPr lang="ko-KR" altLang="en-US" sz="2800" b="1" dirty="0">
              <a:solidFill>
                <a:schemeClr val="accent1">
                  <a:lumMod val="50000"/>
                </a:schemeClr>
              </a:solidFill>
              <a:latin typeface="나눔고딕 ExtraBold" panose="020D0904000000000000" pitchFamily="50" charset="-127"/>
              <a:ea typeface="나눔고딕 ExtraBold" panose="020D0904000000000000" pitchFamily="50" charset="-127"/>
            </a:endParaRPr>
          </a:p>
        </p:txBody>
      </p:sp>
      <p:sp>
        <p:nvSpPr>
          <p:cNvPr id="9" name="직사각형 83">
            <a:extLst>
              <a:ext uri="{FF2B5EF4-FFF2-40B4-BE49-F238E27FC236}">
                <a16:creationId xmlns:a16="http://schemas.microsoft.com/office/drawing/2014/main" id="{DF512033-61C8-424B-8755-46D92B22B24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3342" y="4221088"/>
            <a:ext cx="5793245" cy="2376264"/>
          </a:xfrm>
          <a:prstGeom prst="rect">
            <a:avLst/>
          </a:prstGeom>
          <a:noFill/>
          <a:ln w="19050" algn="ctr">
            <a:solidFill>
              <a:srgbClr val="6F6F6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0" hangingPunct="1"/>
            <a:endParaRPr kumimoji="0" lang="ko-KR" altLang="en-US" sz="1300" b="1">
              <a:solidFill>
                <a:srgbClr val="1D528D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sp>
        <p:nvSpPr>
          <p:cNvPr id="65" name="Text Box 48">
            <a:extLst>
              <a:ext uri="{FF2B5EF4-FFF2-40B4-BE49-F238E27FC236}">
                <a16:creationId xmlns:a16="http://schemas.microsoft.com/office/drawing/2014/main" id="{E032D4EC-E312-449D-898E-68CCF0BCB0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520" y="1916832"/>
            <a:ext cx="156900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1600" b="1" i="1" dirty="0">
                <a:solidFill>
                  <a:srgbClr val="FFC000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Since</a:t>
            </a:r>
            <a:r>
              <a:rPr kumimoji="0" lang="en-US" altLang="ko-KR" sz="1600" i="1" dirty="0">
                <a:solidFill>
                  <a:srgbClr val="FFC000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2400" b="1" i="1" dirty="0">
                <a:solidFill>
                  <a:srgbClr val="FFC000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1977</a:t>
            </a:r>
            <a:endParaRPr kumimoji="0" lang="en-US" altLang="ko-KR" sz="1600" dirty="0">
              <a:solidFill>
                <a:srgbClr val="FFC000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sp>
        <p:nvSpPr>
          <p:cNvPr id="14" name="모서리가 둥근 직사각형 39">
            <a:extLst>
              <a:ext uri="{FF2B5EF4-FFF2-40B4-BE49-F238E27FC236}">
                <a16:creationId xmlns:a16="http://schemas.microsoft.com/office/drawing/2014/main" id="{45F9AC16-1740-49FD-A025-7E1B1FA86A84}"/>
              </a:ext>
            </a:extLst>
          </p:cNvPr>
          <p:cNvSpPr/>
          <p:nvPr/>
        </p:nvSpPr>
        <p:spPr>
          <a:xfrm>
            <a:off x="1858527" y="4221088"/>
            <a:ext cx="1191524" cy="2376264"/>
          </a:xfrm>
          <a:prstGeom prst="roundRect">
            <a:avLst>
              <a:gd name="adj" fmla="val 9080"/>
            </a:avLst>
          </a:prstGeom>
          <a:solidFill>
            <a:schemeClr val="tx2">
              <a:lumMod val="50000"/>
              <a:alpha val="7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20000"/>
                <a:lumOff val="8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Monitor</a:t>
            </a:r>
          </a:p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Microscope</a:t>
            </a:r>
          </a:p>
          <a:p>
            <a:pPr algn="ctr"/>
            <a:endParaRPr lang="en-US" altLang="ko-KR" sz="1000" b="1" dirty="0">
              <a:solidFill>
                <a:schemeClr val="bg1"/>
              </a:solidFill>
            </a:endParaRPr>
          </a:p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11.6 inch</a:t>
            </a:r>
          </a:p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Full HD LCD</a:t>
            </a:r>
          </a:p>
          <a:p>
            <a:pPr algn="ctr"/>
            <a:r>
              <a:rPr lang="en-US" altLang="ko-KR" sz="1000" dirty="0">
                <a:solidFill>
                  <a:schemeClr val="bg1"/>
                </a:solidFill>
              </a:rPr>
              <a:t>2.0 Mega Pixels</a:t>
            </a:r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CE0BD602-6289-475B-A20F-C6FB61B078A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822" y="4262030"/>
            <a:ext cx="1001384" cy="1001384"/>
          </a:xfrm>
          <a:prstGeom prst="rect">
            <a:avLst/>
          </a:prstGeom>
        </p:spPr>
      </p:pic>
      <p:pic>
        <p:nvPicPr>
          <p:cNvPr id="8" name="그림 7">
            <a:extLst>
              <a:ext uri="{FF2B5EF4-FFF2-40B4-BE49-F238E27FC236}">
                <a16:creationId xmlns:a16="http://schemas.microsoft.com/office/drawing/2014/main" id="{20AD70F3-BD59-419D-A65E-CE83455670C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83727" y="2996137"/>
            <a:ext cx="1100441" cy="936919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4719958C-4C47-4585-875B-1E646102BCF0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0815" y="4265277"/>
            <a:ext cx="1035931" cy="1035931"/>
          </a:xfrm>
          <a:prstGeom prst="rect">
            <a:avLst/>
          </a:prstGeom>
        </p:spPr>
      </p:pic>
      <p:pic>
        <p:nvPicPr>
          <p:cNvPr id="13" name="그림 12">
            <a:extLst>
              <a:ext uri="{FF2B5EF4-FFF2-40B4-BE49-F238E27FC236}">
                <a16:creationId xmlns:a16="http://schemas.microsoft.com/office/drawing/2014/main" id="{416E8B93-DD5A-4197-967B-A7DBB80B269B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5465198"/>
            <a:ext cx="1035931" cy="1035931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id="{4932F91D-17F1-4FC1-B8CC-875609C18A0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3523" y="1876811"/>
            <a:ext cx="938638" cy="938638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id="{7DAD3D7D-7925-43E5-A169-4F04710692E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253442"/>
            <a:ext cx="1035931" cy="1035931"/>
          </a:xfrm>
          <a:prstGeom prst="rect">
            <a:avLst/>
          </a:prstGeom>
        </p:spPr>
      </p:pic>
      <p:pic>
        <p:nvPicPr>
          <p:cNvPr id="22" name="그림 21">
            <a:extLst>
              <a:ext uri="{FF2B5EF4-FFF2-40B4-BE49-F238E27FC236}">
                <a16:creationId xmlns:a16="http://schemas.microsoft.com/office/drawing/2014/main" id="{05D0DA7F-9DCF-4C16-BB53-882847C7397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8589" y="4259846"/>
            <a:ext cx="1035931" cy="1035931"/>
          </a:xfrm>
          <a:prstGeom prst="rect">
            <a:avLst/>
          </a:prstGeom>
        </p:spPr>
      </p:pic>
      <p:pic>
        <p:nvPicPr>
          <p:cNvPr id="24" name="그림 23">
            <a:extLst>
              <a:ext uri="{FF2B5EF4-FFF2-40B4-BE49-F238E27FC236}">
                <a16:creationId xmlns:a16="http://schemas.microsoft.com/office/drawing/2014/main" id="{7C28AA47-674E-49F5-B4D4-EE2084F4DF9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8822" y="5431324"/>
            <a:ext cx="1035931" cy="1035931"/>
          </a:xfrm>
          <a:prstGeom prst="rect">
            <a:avLst/>
          </a:prstGeom>
        </p:spPr>
      </p:pic>
      <p:pic>
        <p:nvPicPr>
          <p:cNvPr id="26" name="그림 25">
            <a:extLst>
              <a:ext uri="{FF2B5EF4-FFF2-40B4-BE49-F238E27FC236}">
                <a16:creationId xmlns:a16="http://schemas.microsoft.com/office/drawing/2014/main" id="{47EF19C6-23FB-4B9B-B180-98D1FA22791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1835" y="5465198"/>
            <a:ext cx="1035931" cy="1035931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id="{24862184-DB12-4A62-89D7-42E48DF274E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509" y="5437895"/>
            <a:ext cx="1035931" cy="1035931"/>
          </a:xfrm>
          <a:prstGeom prst="rect">
            <a:avLst/>
          </a:prstGeom>
        </p:spPr>
      </p:pic>
      <p:sp>
        <p:nvSpPr>
          <p:cNvPr id="23" name="직사각형 83">
            <a:extLst>
              <a:ext uri="{FF2B5EF4-FFF2-40B4-BE49-F238E27FC236}">
                <a16:creationId xmlns:a16="http://schemas.microsoft.com/office/drawing/2014/main" id="{228419E6-8678-4769-A2B2-FC7A75692C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3342" y="1700808"/>
            <a:ext cx="5793245" cy="2376264"/>
          </a:xfrm>
          <a:prstGeom prst="rect">
            <a:avLst/>
          </a:prstGeom>
          <a:noFill/>
          <a:ln w="19050" algn="ctr">
            <a:solidFill>
              <a:srgbClr val="6F6F6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algn="ctr" eaLnBrk="1" latinLnBrk="0" hangingPunct="1"/>
            <a:endParaRPr kumimoji="0" lang="ko-KR" altLang="en-US" sz="1300" b="1">
              <a:solidFill>
                <a:srgbClr val="1D528D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sp>
        <p:nvSpPr>
          <p:cNvPr id="25" name="모서리가 둥근 직사각형 39">
            <a:extLst>
              <a:ext uri="{FF2B5EF4-FFF2-40B4-BE49-F238E27FC236}">
                <a16:creationId xmlns:a16="http://schemas.microsoft.com/office/drawing/2014/main" id="{8E4CBB97-1351-44A2-A02D-228B3C6F068F}"/>
              </a:ext>
            </a:extLst>
          </p:cNvPr>
          <p:cNvSpPr/>
          <p:nvPr/>
        </p:nvSpPr>
        <p:spPr>
          <a:xfrm>
            <a:off x="1858527" y="1700808"/>
            <a:ext cx="1191524" cy="2376264"/>
          </a:xfrm>
          <a:prstGeom prst="roundRect">
            <a:avLst>
              <a:gd name="adj" fmla="val 9080"/>
            </a:avLst>
          </a:prstGeom>
          <a:solidFill>
            <a:schemeClr val="tx2">
              <a:lumMod val="50000"/>
              <a:alpha val="70000"/>
            </a:schemeClr>
          </a:solidFill>
          <a:ln>
            <a:noFill/>
          </a:ln>
          <a:effectLst/>
          <a:scene3d>
            <a:camera prst="orthographicFront"/>
            <a:lightRig rig="threePt" dir="t"/>
          </a:scene3d>
          <a:sp3d contourW="12700">
            <a:contourClr>
              <a:schemeClr val="accent1">
                <a:lumMod val="20000"/>
                <a:lumOff val="80000"/>
              </a:schemeClr>
            </a:contour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Digital</a:t>
            </a:r>
          </a:p>
          <a:p>
            <a:pPr algn="ctr"/>
            <a:r>
              <a:rPr lang="en-US" altLang="ko-KR" sz="1000" b="1" dirty="0">
                <a:solidFill>
                  <a:schemeClr val="bg1"/>
                </a:solidFill>
              </a:rPr>
              <a:t>Microscope</a:t>
            </a:r>
          </a:p>
          <a:p>
            <a:pPr algn="ctr"/>
            <a:endParaRPr lang="en-US" altLang="ko-KR" sz="1000" b="1" dirty="0">
              <a:solidFill>
                <a:schemeClr val="bg1"/>
              </a:solidFill>
            </a:endParaRPr>
          </a:p>
          <a:p>
            <a:pPr algn="ctr"/>
            <a:r>
              <a:rPr lang="en-US" altLang="ko-KR" sz="1000" dirty="0">
                <a:solidFill>
                  <a:schemeClr val="bg1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3.1 Mega pixels CMOS camera</a:t>
            </a:r>
          </a:p>
          <a:p>
            <a:pPr algn="ctr"/>
            <a:endParaRPr lang="en-US" altLang="ko-KR" sz="1000" b="1" dirty="0">
              <a:solidFill>
                <a:schemeClr val="bg1"/>
              </a:solidFill>
            </a:endParaRPr>
          </a:p>
        </p:txBody>
      </p:sp>
      <p:pic>
        <p:nvPicPr>
          <p:cNvPr id="27" name="그림 26">
            <a:extLst>
              <a:ext uri="{FF2B5EF4-FFF2-40B4-BE49-F238E27FC236}">
                <a16:creationId xmlns:a16="http://schemas.microsoft.com/office/drawing/2014/main" id="{9D7E51E7-090C-4971-B2AB-29804116621D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4144" y="1916832"/>
            <a:ext cx="574176" cy="891925"/>
          </a:xfrm>
          <a:prstGeom prst="rect">
            <a:avLst/>
          </a:prstGeom>
        </p:spPr>
      </p:pic>
      <p:pic>
        <p:nvPicPr>
          <p:cNvPr id="31" name="그림 30">
            <a:extLst>
              <a:ext uri="{FF2B5EF4-FFF2-40B4-BE49-F238E27FC236}">
                <a16:creationId xmlns:a16="http://schemas.microsoft.com/office/drawing/2014/main" id="{A43DDF64-215A-4404-9DDD-E95E71EC9CCB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2276" y="2926006"/>
            <a:ext cx="625469" cy="1079058"/>
          </a:xfrm>
          <a:prstGeom prst="rect">
            <a:avLst/>
          </a:prstGeom>
        </p:spPr>
      </p:pic>
      <p:sp>
        <p:nvSpPr>
          <p:cNvPr id="34" name="Text Box 48">
            <a:extLst>
              <a:ext uri="{FF2B5EF4-FFF2-40B4-BE49-F238E27FC236}">
                <a16:creationId xmlns:a16="http://schemas.microsoft.com/office/drawing/2014/main" id="{2CA565AC-0414-4F83-9E12-6634FD28E4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2894" y="2897068"/>
            <a:ext cx="1385610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ELT-6555</a:t>
            </a:r>
            <a:endParaRPr kumimoji="0" lang="en-US" altLang="ko-KR" sz="1000" dirty="0">
              <a:solidFill>
                <a:srgbClr val="373737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Binocular head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Both eyepieces have ±5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diopter adjustments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Zoom Stereo 6.5~55X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LED</a:t>
            </a:r>
            <a:r>
              <a:rPr kumimoji="0" lang="ko-KR" altLang="en-US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Illumination</a:t>
            </a:r>
          </a:p>
        </p:txBody>
      </p:sp>
      <p:sp>
        <p:nvSpPr>
          <p:cNvPr id="36" name="Text Box 48">
            <a:extLst>
              <a:ext uri="{FF2B5EF4-FFF2-40B4-BE49-F238E27FC236}">
                <a16:creationId xmlns:a16="http://schemas.microsoft.com/office/drawing/2014/main" id="{F9704113-19AC-46BD-A401-BEE5A67322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53388" y="1700808"/>
            <a:ext cx="1571140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ELS-7045T</a:t>
            </a:r>
            <a:endParaRPr kumimoji="0" lang="en-US" altLang="ko-KR" sz="1000" dirty="0">
              <a:solidFill>
                <a:srgbClr val="373737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Binocular head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Both eyepieces have ±5 diopter adjustments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Zoom Stereo 7~45X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LED</a:t>
            </a:r>
            <a:r>
              <a:rPr kumimoji="0" lang="ko-KR" altLang="en-US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Illumination</a:t>
            </a:r>
          </a:p>
        </p:txBody>
      </p:sp>
      <p:sp>
        <p:nvSpPr>
          <p:cNvPr id="38" name="Text Box 48">
            <a:extLst>
              <a:ext uri="{FF2B5EF4-FFF2-40B4-BE49-F238E27FC236}">
                <a16:creationId xmlns:a16="http://schemas.microsoft.com/office/drawing/2014/main" id="{473F9139-5088-4EFC-BFF3-753FD4E1B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0567" y="2907521"/>
            <a:ext cx="1569745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ELP-400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Monocular head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40~400X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Rotary stage Φ 135mm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Halogen lamp</a:t>
            </a:r>
          </a:p>
        </p:txBody>
      </p:sp>
      <p:sp>
        <p:nvSpPr>
          <p:cNvPr id="39" name="Text Box 48">
            <a:extLst>
              <a:ext uri="{FF2B5EF4-FFF2-40B4-BE49-F238E27FC236}">
                <a16:creationId xmlns:a16="http://schemas.microsoft.com/office/drawing/2014/main" id="{92E10763-2FAC-46E1-AB0D-FE531DD76A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20" y="1769343"/>
            <a:ext cx="1555591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ELP-1600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Phase </a:t>
            </a:r>
            <a:r>
              <a:rPr kumimoji="0" lang="en-US" altLang="ko-KR" sz="800" dirty="0" err="1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constrast</a:t>
            </a:r>
            <a:r>
              <a:rPr kumimoji="0" lang="ko-KR" altLang="en-US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Microscope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Trinocular head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40~1,600X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Mechanical stage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LED</a:t>
            </a:r>
            <a:r>
              <a:rPr kumimoji="0" lang="ko-KR" altLang="en-US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Illumination</a:t>
            </a:r>
          </a:p>
        </p:txBody>
      </p:sp>
      <p:sp>
        <p:nvSpPr>
          <p:cNvPr id="40" name="Text Box 48">
            <a:extLst>
              <a:ext uri="{FF2B5EF4-FFF2-40B4-BE49-F238E27FC236}">
                <a16:creationId xmlns:a16="http://schemas.microsoft.com/office/drawing/2014/main" id="{589CB16A-38FD-4136-8507-8D68A6A80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51920" y="2922028"/>
            <a:ext cx="1555591" cy="98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ELT-1600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Trinocular head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40~1600X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Mechanical stage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LED</a:t>
            </a:r>
            <a:r>
              <a:rPr kumimoji="0" lang="ko-KR" altLang="en-US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Illumination</a:t>
            </a:r>
          </a:p>
        </p:txBody>
      </p:sp>
      <p:sp>
        <p:nvSpPr>
          <p:cNvPr id="41" name="Text Box 48">
            <a:extLst>
              <a:ext uri="{FF2B5EF4-FFF2-40B4-BE49-F238E27FC236}">
                <a16:creationId xmlns:a16="http://schemas.microsoft.com/office/drawing/2014/main" id="{9025F414-11F6-42F1-8423-D59F162827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6136" y="1769343"/>
            <a:ext cx="1662522" cy="11695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1pPr>
            <a:lvl2pPr marL="742950" indent="-28575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2pPr>
            <a:lvl3pPr marL="11430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3pPr>
            <a:lvl4pPr marL="16002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4pPr>
            <a:lvl5pPr marL="2057400" indent="-228600" eaLnBrk="0" hangingPunct="0"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>
                <a:solidFill>
                  <a:schemeClr val="tx1"/>
                </a:solidFill>
                <a:latin typeface="굴림" panose="020B0600000101010101" pitchFamily="50" charset="-127"/>
                <a:ea typeface="굴림" panose="020B0600000101010101" pitchFamily="50" charset="-127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kumimoji="0"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ELP-1000i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Phase </a:t>
            </a:r>
            <a:r>
              <a:rPr kumimoji="0" lang="en-US" altLang="ko-KR" sz="800" dirty="0" err="1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constrast</a:t>
            </a:r>
            <a:r>
              <a:rPr kumimoji="0" lang="ko-KR" altLang="en-US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Microscope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Trinocular head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40~1,000X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Mechanical stage</a:t>
            </a:r>
          </a:p>
          <a:p>
            <a:pPr eaLnBrk="1" hangingPunct="1">
              <a:spcBef>
                <a:spcPct val="50000"/>
              </a:spcBef>
            </a:pP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LED</a:t>
            </a:r>
            <a:r>
              <a:rPr kumimoji="0" lang="ko-KR" altLang="en-US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 </a:t>
            </a:r>
            <a:r>
              <a:rPr kumimoji="0" lang="en-US" altLang="ko-KR" sz="800" dirty="0">
                <a:solidFill>
                  <a:srgbClr val="373737"/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Illumination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0E69A7D6-DB82-4C07-9020-7193B604BB56}"/>
              </a:ext>
            </a:extLst>
          </p:cNvPr>
          <p:cNvSpPr/>
          <p:nvPr/>
        </p:nvSpPr>
        <p:spPr>
          <a:xfrm>
            <a:off x="4140906" y="4654700"/>
            <a:ext cx="76655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EL-M Ser.</a:t>
            </a:r>
            <a:endParaRPr lang="en-US" altLang="ko-KR" sz="1000" dirty="0">
              <a:solidFill>
                <a:srgbClr val="373737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F5213C43-B539-4A3C-8923-9B33F0E4A778}"/>
              </a:ext>
            </a:extLst>
          </p:cNvPr>
          <p:cNvSpPr/>
          <p:nvPr/>
        </p:nvSpPr>
        <p:spPr>
          <a:xfrm>
            <a:off x="4140906" y="5891367"/>
            <a:ext cx="89960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ELT-1600M</a:t>
            </a:r>
            <a:endParaRPr lang="en-US" altLang="ko-KR" sz="1000" dirty="0">
              <a:solidFill>
                <a:srgbClr val="373737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9941A73D-1648-4209-91FB-E5FE601CC1C4}"/>
              </a:ext>
            </a:extLst>
          </p:cNvPr>
          <p:cNvSpPr/>
          <p:nvPr/>
        </p:nvSpPr>
        <p:spPr>
          <a:xfrm>
            <a:off x="5541397" y="4654700"/>
            <a:ext cx="90281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ELP-1600M</a:t>
            </a:r>
            <a:endParaRPr lang="en-US" altLang="ko-KR" sz="1000" dirty="0">
              <a:solidFill>
                <a:srgbClr val="373737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58447268-1CB2-4D24-94CB-DC98B0174013}"/>
              </a:ext>
            </a:extLst>
          </p:cNvPr>
          <p:cNvSpPr/>
          <p:nvPr/>
        </p:nvSpPr>
        <p:spPr>
          <a:xfrm>
            <a:off x="5541397" y="5891367"/>
            <a:ext cx="79541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ELP-630M</a:t>
            </a:r>
            <a:endParaRPr lang="en-US" altLang="ko-KR" sz="1000" dirty="0">
              <a:solidFill>
                <a:srgbClr val="373737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4B6A412F-C464-47E0-B37A-D73FB177822B}"/>
              </a:ext>
            </a:extLst>
          </p:cNvPr>
          <p:cNvSpPr/>
          <p:nvPr/>
        </p:nvSpPr>
        <p:spPr>
          <a:xfrm>
            <a:off x="6850577" y="4654700"/>
            <a:ext cx="904415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ELP-1000iM</a:t>
            </a:r>
            <a:endParaRPr lang="en-US" altLang="ko-KR" sz="1000" dirty="0">
              <a:solidFill>
                <a:srgbClr val="373737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9698FAC0-BFE7-4B91-96FC-F4DA39AAC1ED}"/>
              </a:ext>
            </a:extLst>
          </p:cNvPr>
          <p:cNvSpPr/>
          <p:nvPr/>
        </p:nvSpPr>
        <p:spPr>
          <a:xfrm>
            <a:off x="6850577" y="5903939"/>
            <a:ext cx="86594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ELT-6555M</a:t>
            </a:r>
            <a:endParaRPr lang="en-US" altLang="ko-KR" sz="1000" dirty="0">
              <a:solidFill>
                <a:srgbClr val="373737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BD98AAE4-5A24-44E3-9E2D-FED266A07B07}"/>
              </a:ext>
            </a:extLst>
          </p:cNvPr>
          <p:cNvSpPr/>
          <p:nvPr/>
        </p:nvSpPr>
        <p:spPr>
          <a:xfrm>
            <a:off x="8147535" y="4654700"/>
            <a:ext cx="795411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ELP-400M</a:t>
            </a:r>
            <a:endParaRPr lang="en-US" altLang="ko-KR" sz="1000" dirty="0">
              <a:solidFill>
                <a:srgbClr val="373737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AD5BB53B-46CD-4BAE-B9A6-8932601F1A9E}"/>
              </a:ext>
            </a:extLst>
          </p:cNvPr>
          <p:cNvSpPr/>
          <p:nvPr/>
        </p:nvSpPr>
        <p:spPr>
          <a:xfrm>
            <a:off x="8147535" y="5903939"/>
            <a:ext cx="86594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50000"/>
              </a:spcBef>
            </a:pPr>
            <a:r>
              <a:rPr lang="en-US" altLang="ko-KR" sz="10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맑은 고딕" panose="020B0503020000020004" pitchFamily="50" charset="-127"/>
                <a:ea typeface="나눔고딕" panose="020B0600000101010101" charset="-127"/>
              </a:rPr>
              <a:t>ELT-7045M</a:t>
            </a:r>
            <a:endParaRPr lang="en-US" altLang="ko-KR" sz="1000" dirty="0">
              <a:solidFill>
                <a:srgbClr val="373737"/>
              </a:solidFill>
              <a:latin typeface="맑은 고딕" panose="020B0503020000020004" pitchFamily="50" charset="-127"/>
              <a:ea typeface="나눔고딕" panose="020B0600000101010101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5273041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/>
          <p:cNvSpPr/>
          <p:nvPr/>
        </p:nvSpPr>
        <p:spPr>
          <a:xfrm>
            <a:off x="426720" y="0"/>
            <a:ext cx="1264920" cy="185166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/>
          <p:cNvSpPr/>
          <p:nvPr/>
        </p:nvSpPr>
        <p:spPr>
          <a:xfrm>
            <a:off x="713953" y="762649"/>
            <a:ext cx="745717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ko-KR" sz="3600" b="1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02</a:t>
            </a:r>
            <a:endParaRPr lang="ko-KR" altLang="en-US" sz="3600" b="1" dirty="0">
              <a:solidFill>
                <a:schemeClr val="bg1"/>
              </a:solidFill>
            </a:endParaRPr>
          </a:p>
        </p:txBody>
      </p:sp>
      <p:pic>
        <p:nvPicPr>
          <p:cNvPr id="18" name="그림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170" y="260648"/>
            <a:ext cx="1078146" cy="40798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60011" y="1273034"/>
            <a:ext cx="11652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600" dirty="0">
                <a:solidFill>
                  <a:schemeClr val="bg1"/>
                </a:solidFill>
                <a:latin typeface="나눔고딕" panose="020D0604000000000000" pitchFamily="50" charset="-127"/>
                <a:ea typeface="나눔고딕" panose="020D0604000000000000" pitchFamily="50" charset="-127"/>
              </a:rPr>
              <a:t>제품 소개</a:t>
            </a:r>
          </a:p>
        </p:txBody>
      </p:sp>
      <p:sp>
        <p:nvSpPr>
          <p:cNvPr id="29" name="직사각형 28"/>
          <p:cNvSpPr/>
          <p:nvPr/>
        </p:nvSpPr>
        <p:spPr>
          <a:xfrm>
            <a:off x="2515966" y="934508"/>
            <a:ext cx="630450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ko-KR" sz="2800" b="1" dirty="0">
                <a:solidFill>
                  <a:schemeClr val="accent1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Education Items – 3D</a:t>
            </a:r>
            <a:r>
              <a:rPr lang="ko-KR" altLang="en-US" sz="2800" b="1" dirty="0">
                <a:solidFill>
                  <a:schemeClr val="accent1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 </a:t>
            </a:r>
            <a:r>
              <a:rPr lang="en-US" altLang="ko-KR" sz="2800" b="1" dirty="0">
                <a:solidFill>
                  <a:schemeClr val="accent1">
                    <a:lumMod val="50000"/>
                  </a:schemeClr>
                </a:solidFill>
                <a:latin typeface="나눔고딕 ExtraBold" panose="020D0904000000000000" pitchFamily="50" charset="-127"/>
                <a:ea typeface="나눔고딕 ExtraBold" panose="020D0904000000000000" pitchFamily="50" charset="-127"/>
              </a:rPr>
              <a:t>Printer </a:t>
            </a:r>
          </a:p>
        </p:txBody>
      </p:sp>
      <p:grpSp>
        <p:nvGrpSpPr>
          <p:cNvPr id="39" name="그룹 38">
            <a:extLst>
              <a:ext uri="{FF2B5EF4-FFF2-40B4-BE49-F238E27FC236}">
                <a16:creationId xmlns:a16="http://schemas.microsoft.com/office/drawing/2014/main" id="{A90044C3-4E07-4A7A-AF2F-3CA9D4F54204}"/>
              </a:ext>
            </a:extLst>
          </p:cNvPr>
          <p:cNvGrpSpPr/>
          <p:nvPr/>
        </p:nvGrpSpPr>
        <p:grpSpPr>
          <a:xfrm>
            <a:off x="2202843" y="4710174"/>
            <a:ext cx="2929677" cy="1883670"/>
            <a:chOff x="134648" y="4706800"/>
            <a:chExt cx="3287545" cy="2068864"/>
          </a:xfrm>
        </p:grpSpPr>
        <p:pic>
          <p:nvPicPr>
            <p:cNvPr id="15" name="Picture 3" descr="D:\4DKOREA\2.  I-BOT-Print\이미지\2013-11\mashupshoes.jpg">
              <a:extLst>
                <a:ext uri="{FF2B5EF4-FFF2-40B4-BE49-F238E27FC236}">
                  <a16:creationId xmlns:a16="http://schemas.microsoft.com/office/drawing/2014/main" id="{12D46000-536A-442E-84CD-91E7B298238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4648" y="4706800"/>
              <a:ext cx="1815826" cy="1065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" name="그림 19" descr="cathedrals2.jpg">
              <a:extLst>
                <a:ext uri="{FF2B5EF4-FFF2-40B4-BE49-F238E27FC236}">
                  <a16:creationId xmlns:a16="http://schemas.microsoft.com/office/drawing/2014/main" id="{E7B18A2F-F902-4200-BF5C-4D7748B73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r="2600"/>
            <a:stretch>
              <a:fillRect/>
            </a:stretch>
          </p:blipFill>
          <p:spPr bwMode="auto">
            <a:xfrm>
              <a:off x="146057" y="5861711"/>
              <a:ext cx="1804417" cy="913953"/>
            </a:xfrm>
            <a:prstGeom prst="rect">
              <a:avLst/>
            </a:prstGeom>
            <a:ln w="25400">
              <a:noFill/>
            </a:ln>
          </p:spPr>
        </p:pic>
        <p:grpSp>
          <p:nvGrpSpPr>
            <p:cNvPr id="23" name="그룹 27">
              <a:extLst>
                <a:ext uri="{FF2B5EF4-FFF2-40B4-BE49-F238E27FC236}">
                  <a16:creationId xmlns:a16="http://schemas.microsoft.com/office/drawing/2014/main" id="{E67617B9-8D98-4939-9F07-EFD384F401E0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035786" y="5861710"/>
              <a:ext cx="1386407" cy="913953"/>
              <a:chOff x="571480" y="6810388"/>
              <a:chExt cx="4000528" cy="2868760"/>
            </a:xfrm>
          </p:grpSpPr>
          <p:pic>
            <p:nvPicPr>
              <p:cNvPr id="24" name="그림 28" descr="teeth2.jpg">
                <a:extLst>
                  <a:ext uri="{FF2B5EF4-FFF2-40B4-BE49-F238E27FC236}">
                    <a16:creationId xmlns:a16="http://schemas.microsoft.com/office/drawing/2014/main" id="{22E4925B-A5E2-48E3-8A0C-C00F48DF2D7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1480" y="8167710"/>
                <a:ext cx="2125044" cy="15114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5" name="그림 29" descr="chrispin's model3.jpg">
                <a:extLst>
                  <a:ext uri="{FF2B5EF4-FFF2-40B4-BE49-F238E27FC236}">
                    <a16:creationId xmlns:a16="http://schemas.microsoft.com/office/drawing/2014/main" id="{31794C67-6572-4E9C-AAB3-5095A26363B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71480" y="6810388"/>
                <a:ext cx="1537367" cy="144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6" name="그림 36" descr="chrispin's model7.jpg">
                <a:extLst>
                  <a:ext uri="{FF2B5EF4-FFF2-40B4-BE49-F238E27FC236}">
                    <a16:creationId xmlns:a16="http://schemas.microsoft.com/office/drawing/2014/main" id="{DCDC2A03-3207-48DF-95A0-C2982B3CB4C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000240" y="6810388"/>
                <a:ext cx="1382400" cy="144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7" name="그림 37" descr="skull.jpg">
                <a:extLst>
                  <a:ext uri="{FF2B5EF4-FFF2-40B4-BE49-F238E27FC236}">
                    <a16:creationId xmlns:a16="http://schemas.microsoft.com/office/drawing/2014/main" id="{4F0829A0-EB0A-4161-949A-9DA070A4A21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4980" r="10368"/>
              <a:stretch>
                <a:fillRect/>
              </a:stretch>
            </p:blipFill>
            <p:spPr bwMode="auto">
              <a:xfrm>
                <a:off x="3357562" y="6810388"/>
                <a:ext cx="1214446" cy="144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28" name="그림 38" descr="teeth1.jpg">
                <a:extLst>
                  <a:ext uri="{FF2B5EF4-FFF2-40B4-BE49-F238E27FC236}">
                    <a16:creationId xmlns:a16="http://schemas.microsoft.com/office/drawing/2014/main" id="{FA1E1009-6FAD-4DEB-BF19-CDDECFFE489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619466" y="8239148"/>
                <a:ext cx="1952542" cy="14400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25400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30" name="Picture 5" descr="D:\4D-GATE\6-1.  BFB-3000\4.  이미지\6.jpg">
              <a:extLst>
                <a:ext uri="{FF2B5EF4-FFF2-40B4-BE49-F238E27FC236}">
                  <a16:creationId xmlns:a16="http://schemas.microsoft.com/office/drawing/2014/main" id="{69B3B082-0ED0-4292-AF9F-82CEEF74787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035786" y="4723435"/>
              <a:ext cx="1386407" cy="10489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85AE38A9-2540-4ED5-9A37-6EC2A060D920}"/>
              </a:ext>
            </a:extLst>
          </p:cNvPr>
          <p:cNvGrpSpPr/>
          <p:nvPr/>
        </p:nvGrpSpPr>
        <p:grpSpPr>
          <a:xfrm>
            <a:off x="2352" y="4637847"/>
            <a:ext cx="2200491" cy="1747145"/>
            <a:chOff x="3059832" y="1866266"/>
            <a:chExt cx="2328625" cy="174714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EE48BB1-8605-44B7-8E65-5FFD88DAAC40}"/>
                </a:ext>
              </a:extLst>
            </p:cNvPr>
            <p:cNvSpPr txBox="1"/>
            <p:nvPr/>
          </p:nvSpPr>
          <p:spPr>
            <a:xfrm>
              <a:off x="3249812" y="2381448"/>
              <a:ext cx="2138645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50" b="1" dirty="0">
                  <a:solidFill>
                    <a:schemeClr val="tx2">
                      <a:lumMod val="75000"/>
                    </a:schemeClr>
                  </a:solidFill>
                  <a:latin typeface="HY그래픽M" pitchFamily="18" charset="-127"/>
                  <a:ea typeface="HY그래픽M" pitchFamily="18" charset="-127"/>
                </a:rPr>
                <a:t>Toy &amp; Animation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3425A54-E8B7-42EB-B33B-20A86510361B}"/>
                </a:ext>
              </a:extLst>
            </p:cNvPr>
            <p:cNvSpPr txBox="1"/>
            <p:nvPr/>
          </p:nvSpPr>
          <p:spPr>
            <a:xfrm>
              <a:off x="3249812" y="2624036"/>
              <a:ext cx="2137857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50" b="1" dirty="0">
                  <a:solidFill>
                    <a:schemeClr val="tx2">
                      <a:lumMod val="75000"/>
                    </a:schemeClr>
                  </a:solidFill>
                  <a:latin typeface="HY그래픽M" pitchFamily="18" charset="-127"/>
                  <a:ea typeface="HY그래픽M" pitchFamily="18" charset="-127"/>
                </a:rPr>
                <a:t>Education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A0DC6AB2-086C-4C9A-A92C-310A3F95F68A}"/>
                </a:ext>
              </a:extLst>
            </p:cNvPr>
            <p:cNvSpPr txBox="1"/>
            <p:nvPr/>
          </p:nvSpPr>
          <p:spPr>
            <a:xfrm>
              <a:off x="3249812" y="2866624"/>
              <a:ext cx="213864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50" b="1" dirty="0">
                  <a:solidFill>
                    <a:schemeClr val="tx2">
                      <a:lumMod val="75000"/>
                    </a:schemeClr>
                  </a:solidFill>
                  <a:latin typeface="HY그래픽M" pitchFamily="18" charset="-127"/>
                  <a:ea typeface="HY그래픽M" pitchFamily="18" charset="-127"/>
                </a:rPr>
                <a:t>Art &amp; Architecture &amp; Design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730BC0B-3F5B-4B92-9307-7456D18D4980}"/>
                </a:ext>
              </a:extLst>
            </p:cNvPr>
            <p:cNvSpPr txBox="1"/>
            <p:nvPr/>
          </p:nvSpPr>
          <p:spPr>
            <a:xfrm>
              <a:off x="3249812" y="3109212"/>
              <a:ext cx="2137857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50" b="1" dirty="0">
                  <a:solidFill>
                    <a:schemeClr val="tx2">
                      <a:lumMod val="75000"/>
                    </a:schemeClr>
                  </a:solidFill>
                  <a:latin typeface="HY그래픽M" pitchFamily="18" charset="-127"/>
                  <a:ea typeface="HY그래픽M" pitchFamily="18" charset="-127"/>
                </a:rPr>
                <a:t>Consumer Product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FFE76B6-F43B-4F8F-8BB3-2B65180F6F62}"/>
                </a:ext>
              </a:extLst>
            </p:cNvPr>
            <p:cNvSpPr txBox="1"/>
            <p:nvPr/>
          </p:nvSpPr>
          <p:spPr>
            <a:xfrm>
              <a:off x="3249812" y="3351801"/>
              <a:ext cx="2138644" cy="2616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kumimoji="0" lang="en-US" altLang="ko-KR" sz="1050" b="1" dirty="0">
                  <a:solidFill>
                    <a:schemeClr val="tx2">
                      <a:lumMod val="75000"/>
                    </a:schemeClr>
                  </a:solidFill>
                  <a:latin typeface="HY그래픽M" pitchFamily="18" charset="-127"/>
                  <a:ea typeface="HY그래픽M" pitchFamily="18" charset="-127"/>
                </a:rPr>
                <a:t>Medical Industry  etc.</a:t>
              </a:r>
            </a:p>
          </p:txBody>
        </p:sp>
        <p:sp>
          <p:nvSpPr>
            <p:cNvPr id="8" name="직사각형 7">
              <a:extLst>
                <a:ext uri="{FF2B5EF4-FFF2-40B4-BE49-F238E27FC236}">
                  <a16:creationId xmlns:a16="http://schemas.microsoft.com/office/drawing/2014/main" id="{27A6FD37-40DA-49F4-9A72-39B26B88AACE}"/>
                </a:ext>
              </a:extLst>
            </p:cNvPr>
            <p:cNvSpPr/>
            <p:nvPr/>
          </p:nvSpPr>
          <p:spPr>
            <a:xfrm>
              <a:off x="3059832" y="1866266"/>
              <a:ext cx="198195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ko-KR" altLang="en-US" sz="1600" dirty="0">
                  <a:solidFill>
                    <a:schemeClr val="tx2">
                      <a:lumMod val="75000"/>
                    </a:schemeClr>
                  </a:solidFill>
                </a:rPr>
                <a:t>◆ </a:t>
              </a:r>
              <a:r>
                <a:rPr lang="en-US" altLang="ko-KR" sz="1600" dirty="0">
                  <a:solidFill>
                    <a:schemeClr val="tx2">
                      <a:lumMod val="75000"/>
                    </a:schemeClr>
                  </a:solidFill>
                </a:rPr>
                <a:t>Application area</a:t>
              </a:r>
              <a:endParaRPr lang="ko-KR" altLang="en-US" sz="1600" dirty="0">
                <a:solidFill>
                  <a:schemeClr val="tx2">
                    <a:lumMod val="75000"/>
                  </a:schemeClr>
                </a:solidFill>
              </a:endParaRPr>
            </a:p>
          </p:txBody>
        </p:sp>
      </p:grpSp>
      <p:graphicFrame>
        <p:nvGraphicFramePr>
          <p:cNvPr id="37" name="표 36">
            <a:extLst>
              <a:ext uri="{FF2B5EF4-FFF2-40B4-BE49-F238E27FC236}">
                <a16:creationId xmlns:a16="http://schemas.microsoft.com/office/drawing/2014/main" id="{CD00A0E4-9DF0-4B85-B90F-22525D1362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2914302"/>
              </p:ext>
            </p:extLst>
          </p:nvPr>
        </p:nvGraphicFramePr>
        <p:xfrm>
          <a:off x="5186542" y="2021254"/>
          <a:ext cx="3895328" cy="4572586"/>
        </p:xfrm>
        <a:graphic>
          <a:graphicData uri="http://schemas.openxmlformats.org/drawingml/2006/table">
            <a:tbl>
              <a:tblPr/>
              <a:tblGrid>
                <a:gridCol w="840169">
                  <a:extLst>
                    <a:ext uri="{9D8B030D-6E8A-4147-A177-3AD203B41FA5}">
                      <a16:colId xmlns:a16="http://schemas.microsoft.com/office/drawing/2014/main" val="649229282"/>
                    </a:ext>
                  </a:extLst>
                </a:gridCol>
                <a:gridCol w="840169">
                  <a:extLst>
                    <a:ext uri="{9D8B030D-6E8A-4147-A177-3AD203B41FA5}">
                      <a16:colId xmlns:a16="http://schemas.microsoft.com/office/drawing/2014/main" val="2779507850"/>
                    </a:ext>
                  </a:extLst>
                </a:gridCol>
                <a:gridCol w="2214990">
                  <a:extLst>
                    <a:ext uri="{9D8B030D-6E8A-4147-A177-3AD203B41FA5}">
                      <a16:colId xmlns:a16="http://schemas.microsoft.com/office/drawing/2014/main" val="1048971795"/>
                    </a:ext>
                  </a:extLst>
                </a:gridCol>
              </a:tblGrid>
              <a:tr h="215147">
                <a:tc>
                  <a:txBody>
                    <a:bodyPr/>
                    <a:lstStyle/>
                    <a:p>
                      <a:pPr algn="ctr" fontAlgn="ctr"/>
                      <a:r>
                        <a:rPr 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모델명</a:t>
                      </a: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D3D-203 / D3D-303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955944"/>
                  </a:ext>
                </a:extLst>
              </a:tr>
              <a:tr h="39777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프린트 방식</a:t>
                      </a:r>
                      <a:endParaRPr lang="ko-KR" sz="8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FDM (Fused Deposition Modeling) / Thermoplastic extrusion /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coreXY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mechanism/ Auto Leveling /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긴급정지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버튼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358324"/>
                  </a:ext>
                </a:extLst>
              </a:tr>
              <a:tr h="2684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조형물 크기</a:t>
                      </a:r>
                      <a:endParaRPr lang="ko-KR" sz="8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D3D-203 :  203(x) X 203(y) X 203(z)mm </a:t>
                      </a:r>
                    </a:p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D3D-203 :  303(x) X 303(y) X 303(z)mm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4807778"/>
                  </a:ext>
                </a:extLst>
              </a:tr>
              <a:tr h="2444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인쇄 속도</a:t>
                      </a:r>
                      <a:endParaRPr lang="ko-KR" sz="8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최대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300 mm/sec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3991556"/>
                  </a:ext>
                </a:extLst>
              </a:tr>
              <a:tr h="2444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연결</a:t>
                      </a:r>
                      <a:endParaRPr lang="ko-KR" sz="8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 USB, SD-CARD(32G지원-FAT32)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92322"/>
                  </a:ext>
                </a:extLst>
              </a:tr>
              <a:tr h="2444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필라멘트 직경</a:t>
                      </a:r>
                      <a:endParaRPr lang="ko-KR" sz="8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 1.75 mm /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필라멘트잔량체크센서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904046"/>
                  </a:ext>
                </a:extLst>
              </a:tr>
              <a:tr h="2444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노즐 직경</a:t>
                      </a:r>
                      <a:endParaRPr lang="ko-KR" sz="8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 0.4 mm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776389"/>
                  </a:ext>
                </a:extLst>
              </a:tr>
              <a:tr h="26844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적층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(layer)</a:t>
                      </a:r>
                    </a:p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두께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 0.01 - 0.3 mm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2707512"/>
                  </a:ext>
                </a:extLst>
              </a:tr>
              <a:tr h="2444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위치 정밀도</a:t>
                      </a:r>
                      <a:endParaRPr lang="ko-KR" sz="8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 Z : 0.001 mm | XY : 0.02 mm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1338538"/>
                  </a:ext>
                </a:extLst>
              </a:tr>
              <a:tr h="244484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필라멘트</a:t>
                      </a:r>
                      <a:endParaRPr lang="ko-KR" sz="8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 ABS, PLA, PVA, PCL, HDPE, PP, PMMA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8548143"/>
                  </a:ext>
                </a:extLst>
              </a:tr>
              <a:tr h="244484">
                <a:tc>
                  <a:txBody>
                    <a:bodyPr/>
                    <a:lstStyle/>
                    <a:p>
                      <a:pPr algn="ctr" fontAlgn="ctr"/>
                      <a:r>
                        <a:rPr 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편의사양</a:t>
                      </a: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 Auto Leveling /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긴급정지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버튼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/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필라멘트잔량체크센서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849651"/>
                  </a:ext>
                </a:extLst>
              </a:tr>
              <a:tr h="24448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전원</a:t>
                      </a: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입력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전원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 AC90~132V / AC180~264V , 50/60 Hz</a:t>
                      </a:r>
                      <a:endParaRPr lang="ko-KR" sz="8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61437054"/>
                  </a:ext>
                </a:extLst>
              </a:tr>
              <a:tr h="2444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내부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전원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 24V, 16A, 400watts</a:t>
                      </a:r>
                      <a:endParaRPr lang="ko-KR" sz="8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2920044"/>
                  </a:ext>
                </a:extLst>
              </a:tr>
              <a:tr h="244484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소프트웨어</a:t>
                      </a: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제어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프로그램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 Cura for makers , pronterface .....</a:t>
                      </a:r>
                      <a:endParaRPr lang="ko-KR" sz="8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1891415"/>
                  </a:ext>
                </a:extLst>
              </a:tr>
              <a:tr h="2444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운영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체제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 Windows, OS X, Linux</a:t>
                      </a:r>
                      <a:endParaRPr lang="ko-KR" sz="8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04467480"/>
                  </a:ext>
                </a:extLst>
              </a:tr>
              <a:tr h="2444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입력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파일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타입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 STL, OBJ, Gcode</a:t>
                      </a:r>
                      <a:endParaRPr lang="ko-KR" sz="800" b="0" i="0" u="none" strike="noStrike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014408"/>
                  </a:ext>
                </a:extLst>
              </a:tr>
              <a:tr h="24448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ko-KR" sz="800" b="0" i="0" u="none" strike="noStrike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사이즈/중량</a:t>
                      </a: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크기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(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본체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)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343 x 530 x 372mm (W x H x D)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138284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90340963"/>
                  </a:ext>
                </a:extLst>
              </a:tr>
              <a:tr h="244484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제품</a:t>
                      </a:r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 </a:t>
                      </a:r>
                      <a:r>
                        <a:rPr lang="en-US" sz="8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중량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굴림" panose="020B0600000101010101" pitchFamily="50" charset="-127"/>
                          <a:ea typeface="굴림" panose="020B0600000101010101" pitchFamily="50" charset="-127"/>
                        </a:rPr>
                        <a:t>  15Kg </a:t>
                      </a:r>
                      <a:endParaRPr lang="ko-KR" sz="800" b="0" i="0" u="none" strike="noStrike" dirty="0">
                        <a:solidFill>
                          <a:srgbClr val="000000"/>
                        </a:solidFill>
                        <a:effectLst/>
                        <a:latin typeface="굴림" panose="020B0600000101010101" pitchFamily="50" charset="-127"/>
                        <a:ea typeface="굴림" panose="020B0600000101010101" pitchFamily="50" charset="-127"/>
                      </a:endParaRPr>
                    </a:p>
                  </a:txBody>
                  <a:tcPr marL="9219" marR="9219" marT="921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8255932"/>
                  </a:ext>
                </a:extLst>
              </a:tr>
            </a:tbl>
          </a:graphicData>
        </a:graphic>
      </p:graphicFrame>
      <p:grpSp>
        <p:nvGrpSpPr>
          <p:cNvPr id="41" name="그룹 40">
            <a:extLst>
              <a:ext uri="{FF2B5EF4-FFF2-40B4-BE49-F238E27FC236}">
                <a16:creationId xmlns:a16="http://schemas.microsoft.com/office/drawing/2014/main" id="{4D0984FA-57DA-42DB-8DF3-1F08FD2E1260}"/>
              </a:ext>
            </a:extLst>
          </p:cNvPr>
          <p:cNvGrpSpPr/>
          <p:nvPr/>
        </p:nvGrpSpPr>
        <p:grpSpPr>
          <a:xfrm>
            <a:off x="558788" y="1991457"/>
            <a:ext cx="4375037" cy="2417598"/>
            <a:chOff x="777542" y="1921148"/>
            <a:chExt cx="4375037" cy="2417598"/>
          </a:xfrm>
        </p:grpSpPr>
        <p:sp>
          <p:nvSpPr>
            <p:cNvPr id="7" name="사각형: 둥근 모서리 6">
              <a:extLst>
                <a:ext uri="{FF2B5EF4-FFF2-40B4-BE49-F238E27FC236}">
                  <a16:creationId xmlns:a16="http://schemas.microsoft.com/office/drawing/2014/main" id="{1C7F6446-9732-4A4C-8B00-3887F11BA166}"/>
                </a:ext>
              </a:extLst>
            </p:cNvPr>
            <p:cNvSpPr/>
            <p:nvPr/>
          </p:nvSpPr>
          <p:spPr>
            <a:xfrm>
              <a:off x="777542" y="1921148"/>
              <a:ext cx="2159943" cy="2369569"/>
            </a:xfrm>
            <a:prstGeom prst="roundRect">
              <a:avLst>
                <a:gd name="adj" fmla="val 2968"/>
              </a:avLst>
            </a:prstGeom>
            <a:blipFill>
              <a:blip r:embed="rId11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0" name="사각형: 둥근 모서리 39">
              <a:extLst>
                <a:ext uri="{FF2B5EF4-FFF2-40B4-BE49-F238E27FC236}">
                  <a16:creationId xmlns:a16="http://schemas.microsoft.com/office/drawing/2014/main" id="{3A4F249D-DD50-4337-A752-04644BC3B5A8}"/>
                </a:ext>
              </a:extLst>
            </p:cNvPr>
            <p:cNvSpPr/>
            <p:nvPr/>
          </p:nvSpPr>
          <p:spPr>
            <a:xfrm>
              <a:off x="2992636" y="2141630"/>
              <a:ext cx="2159943" cy="2197116"/>
            </a:xfrm>
            <a:prstGeom prst="roundRect">
              <a:avLst>
                <a:gd name="adj" fmla="val 2968"/>
              </a:avLst>
            </a:prstGeom>
            <a:blipFill>
              <a:blip r:embed="rId12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3291151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87624" y="1340888"/>
            <a:ext cx="66247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>
                <a:solidFill>
                  <a:schemeClr val="bg1">
                    <a:lumMod val="50000"/>
                  </a:schemeClr>
                </a:solidFill>
              </a:rPr>
              <a:t>Dongwon C&amp;S Edu, based on 40 years of technology and know-how, grows together with its customers through customer satisfaction, customer trust, and customer engagement. We are also developing AI digital microscopes and supplying them worldwide.</a:t>
            </a:r>
            <a:endParaRPr lang="ko-KR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3282956" y="3284984"/>
            <a:ext cx="247446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3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you.</a:t>
            </a:r>
            <a:endParaRPr lang="ko-KR" altLang="en-US" sz="6000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1096" y="5418848"/>
            <a:ext cx="1743792" cy="6598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08966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8986</TotalTime>
  <Words>1421</Words>
  <Application>Microsoft Office PowerPoint</Application>
  <PresentationFormat>화면 슬라이드 쇼(4:3)</PresentationFormat>
  <Paragraphs>356</Paragraphs>
  <Slides>15</Slides>
  <Notes>3</Notes>
  <HiddenSlides>0</HiddenSlides>
  <MMClips>0</MMClips>
  <ScaleCrop>false</ScaleCrop>
  <HeadingPairs>
    <vt:vector size="6" baseType="variant">
      <vt:variant>
        <vt:lpstr>사용한 글꼴</vt:lpstr>
      </vt:variant>
      <vt:variant>
        <vt:i4>11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15</vt:i4>
      </vt:variant>
    </vt:vector>
  </HeadingPairs>
  <TitlesOfParts>
    <vt:vector size="27" baseType="lpstr">
      <vt:lpstr>HY그래픽M</vt:lpstr>
      <vt:lpstr>나눔고딕 ExtraBold</vt:lpstr>
      <vt:lpstr>Arial Black</vt:lpstr>
      <vt:lpstr>HY견고딕</vt:lpstr>
      <vt:lpstr>나눔고딕</vt:lpstr>
      <vt:lpstr>HY헤드라인M</vt:lpstr>
      <vt:lpstr>Wingdings</vt:lpstr>
      <vt:lpstr>Arial Unicode MS</vt:lpstr>
      <vt:lpstr>Arial</vt:lpstr>
      <vt:lpstr>굴림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>R&amp;D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Microsoft Corporation</dc:creator>
  <cp:lastModifiedBy>gomty@dwcnsedu.co.kr</cp:lastModifiedBy>
  <cp:revision>429</cp:revision>
  <cp:lastPrinted>2017-09-25T06:35:45Z</cp:lastPrinted>
  <dcterms:created xsi:type="dcterms:W3CDTF">2006-10-05T04:04:58Z</dcterms:created>
  <dcterms:modified xsi:type="dcterms:W3CDTF">2026-08-11T08:43:28Z</dcterms:modified>
</cp:coreProperties>
</file>